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0238700" cy="21386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1pPr>
    <a:lvl2pPr marL="0" marR="0" indent="1474546"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2pPr>
    <a:lvl3pPr marL="0" marR="0" indent="2949095"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3pPr>
    <a:lvl4pPr marL="0" marR="0" indent="4423642"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4pPr>
    <a:lvl5pPr marL="0" marR="0" indent="5898191"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5pPr>
    <a:lvl6pPr marL="0" marR="0" indent="7372738"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6pPr>
    <a:lvl7pPr marL="0" marR="0" indent="8847287"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7pPr>
    <a:lvl8pPr marL="0" marR="0" indent="10321834"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8pPr>
    <a:lvl9pPr marL="0" marR="0" indent="11796379"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6736">
          <p15:clr>
            <a:srgbClr val="A4A3A4"/>
          </p15:clr>
        </p15:guide>
        <p15:guide id="2" pos="95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9525" cap="flat">
              <a:solidFill>
                <a:srgbClr val="4A7EBB"/>
              </a:solidFill>
              <a:prstDash val="solid"/>
              <a:round/>
            </a:ln>
          </a:left>
          <a:right>
            <a:ln w="9525" cap="flat">
              <a:solidFill>
                <a:srgbClr val="4A7EBB"/>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4A7EBB"/>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4A7EBB"/>
              </a:solidFill>
              <a:prstDash val="solid"/>
              <a:round/>
            </a:ln>
          </a:top>
          <a:bottom>
            <a:ln w="9525" cap="flat">
              <a:solidFill>
                <a:srgbClr val="4A7EB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5" d="100"/>
          <a:sy n="25" d="100"/>
        </p:scale>
        <p:origin x="24" y="138"/>
      </p:cViewPr>
      <p:guideLst>
        <p:guide orient="horz" pos="6736"/>
        <p:guide pos="9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81535271"/>
      </p:ext>
    </p:extLst>
  </p:cSld>
  <p:clrMap bg1="lt1" tx1="dk1" bg2="lt2" tx2="dk2" accent1="accent1" accent2="accent2" accent3="accent3" accent4="accent4" accent5="accent5" accent6="accent6" hlink="hlink" folHlink="folHlink"/>
  <p:notesStyle>
    <a:lvl1pPr defTabSz="2949095" latinLnBrk="0">
      <a:defRPr sz="3800">
        <a:latin typeface="+mn-lt"/>
        <a:ea typeface="+mn-ea"/>
        <a:cs typeface="+mn-cs"/>
        <a:sym typeface="Calibri"/>
      </a:defRPr>
    </a:lvl1pPr>
    <a:lvl2pPr indent="228600" defTabSz="2949095" latinLnBrk="0">
      <a:defRPr sz="3800">
        <a:latin typeface="+mn-lt"/>
        <a:ea typeface="+mn-ea"/>
        <a:cs typeface="+mn-cs"/>
        <a:sym typeface="Calibri"/>
      </a:defRPr>
    </a:lvl2pPr>
    <a:lvl3pPr indent="457200" defTabSz="2949095" latinLnBrk="0">
      <a:defRPr sz="3800">
        <a:latin typeface="+mn-lt"/>
        <a:ea typeface="+mn-ea"/>
        <a:cs typeface="+mn-cs"/>
        <a:sym typeface="Calibri"/>
      </a:defRPr>
    </a:lvl3pPr>
    <a:lvl4pPr indent="685800" defTabSz="2949095" latinLnBrk="0">
      <a:defRPr sz="3800">
        <a:latin typeface="+mn-lt"/>
        <a:ea typeface="+mn-ea"/>
        <a:cs typeface="+mn-cs"/>
        <a:sym typeface="Calibri"/>
      </a:defRPr>
    </a:lvl4pPr>
    <a:lvl5pPr indent="914400" defTabSz="2949095" latinLnBrk="0">
      <a:defRPr sz="3800">
        <a:latin typeface="+mn-lt"/>
        <a:ea typeface="+mn-ea"/>
        <a:cs typeface="+mn-cs"/>
        <a:sym typeface="Calibri"/>
      </a:defRPr>
    </a:lvl5pPr>
    <a:lvl6pPr indent="1143000" defTabSz="2949095" latinLnBrk="0">
      <a:defRPr sz="3800">
        <a:latin typeface="+mn-lt"/>
        <a:ea typeface="+mn-ea"/>
        <a:cs typeface="+mn-cs"/>
        <a:sym typeface="Calibri"/>
      </a:defRPr>
    </a:lvl6pPr>
    <a:lvl7pPr indent="1371600" defTabSz="2949095" latinLnBrk="0">
      <a:defRPr sz="3800">
        <a:latin typeface="+mn-lt"/>
        <a:ea typeface="+mn-ea"/>
        <a:cs typeface="+mn-cs"/>
        <a:sym typeface="Calibri"/>
      </a:defRPr>
    </a:lvl7pPr>
    <a:lvl8pPr indent="1600200" defTabSz="2949095" latinLnBrk="0">
      <a:defRPr sz="3800">
        <a:latin typeface="+mn-lt"/>
        <a:ea typeface="+mn-ea"/>
        <a:cs typeface="+mn-cs"/>
        <a:sym typeface="Calibri"/>
      </a:defRPr>
    </a:lvl8pPr>
    <a:lvl9pPr indent="1828800" defTabSz="2949095" latinLnBrk="0">
      <a:defRPr sz="38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2268259" y="6643771"/>
            <a:ext cx="25706946" cy="4584301"/>
          </a:xfrm>
          <a:prstGeom prst="rect">
            <a:avLst/>
          </a:prstGeom>
        </p:spPr>
        <p:txBody>
          <a:bodyPr/>
          <a:lstStyle/>
          <a:p>
            <a:r>
              <a:t>Başlık Metni</a:t>
            </a:r>
          </a:p>
        </p:txBody>
      </p:sp>
      <p:sp>
        <p:nvSpPr>
          <p:cNvPr id="12" name="Gövde Düzeyi Bir…"/>
          <p:cNvSpPr txBox="1">
            <a:spLocks noGrp="1"/>
          </p:cNvSpPr>
          <p:nvPr>
            <p:ph type="body" sz="quarter" idx="1"/>
          </p:nvPr>
        </p:nvSpPr>
        <p:spPr>
          <a:xfrm>
            <a:off x="4536519" y="12119185"/>
            <a:ext cx="21170426" cy="5465517"/>
          </a:xfrm>
          <a:prstGeom prst="rect">
            <a:avLst/>
          </a:prstGeom>
        </p:spPr>
        <p:txBody>
          <a:bodyPr/>
          <a:lstStyle>
            <a:lvl1pPr marL="0" indent="0" algn="ctr">
              <a:buSzTx/>
              <a:buFontTx/>
              <a:buNone/>
              <a:defRPr>
                <a:solidFill>
                  <a:srgbClr val="888888"/>
                </a:solidFill>
              </a:defRPr>
            </a:lvl1pPr>
            <a:lvl2pPr marL="0" indent="1472539" algn="ctr">
              <a:buSzTx/>
              <a:buFontTx/>
              <a:buNone/>
              <a:defRPr>
                <a:solidFill>
                  <a:srgbClr val="888888"/>
                </a:solidFill>
              </a:defRPr>
            </a:lvl2pPr>
            <a:lvl3pPr marL="0" indent="2945078" algn="ctr">
              <a:buSzTx/>
              <a:buFontTx/>
              <a:buNone/>
              <a:defRPr>
                <a:solidFill>
                  <a:srgbClr val="888888"/>
                </a:solidFill>
              </a:defRPr>
            </a:lvl3pPr>
            <a:lvl4pPr marL="0" indent="4417616" algn="ctr">
              <a:buSzTx/>
              <a:buFontTx/>
              <a:buNone/>
              <a:defRPr>
                <a:solidFill>
                  <a:srgbClr val="888888"/>
                </a:solidFill>
              </a:defRPr>
            </a:lvl4pPr>
            <a:lvl5pPr marL="0" indent="5890159" algn="ctr">
              <a:buSzTx/>
              <a:buFontTx/>
              <a:buNone/>
              <a:defRPr>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Başlık Metni"/>
          <p:cNvSpPr txBox="1">
            <a:spLocks noGrp="1"/>
          </p:cNvSpPr>
          <p:nvPr>
            <p:ph type="title"/>
          </p:nvPr>
        </p:nvSpPr>
        <p:spPr>
          <a:prstGeom prst="rect">
            <a:avLst/>
          </a:prstGeom>
        </p:spPr>
        <p:txBody>
          <a:bodyPr/>
          <a:lstStyle/>
          <a:p>
            <a:r>
              <a:t>Başlık Metni</a:t>
            </a:r>
          </a:p>
        </p:txBody>
      </p:sp>
      <p:sp>
        <p:nvSpPr>
          <p:cNvPr id="93"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92090298" y="4109037"/>
            <a:ext cx="28579022" cy="87591821"/>
          </a:xfrm>
          <a:prstGeom prst="rect">
            <a:avLst/>
          </a:prstGeom>
        </p:spPr>
        <p:txBody>
          <a:bodyPr/>
          <a:lstStyle/>
          <a:p>
            <a:r>
              <a:t>Başlık Metni</a:t>
            </a:r>
          </a:p>
        </p:txBody>
      </p:sp>
      <p:sp>
        <p:nvSpPr>
          <p:cNvPr id="102" name="Gövde Düzeyi Bir…"/>
          <p:cNvSpPr txBox="1">
            <a:spLocks noGrp="1"/>
          </p:cNvSpPr>
          <p:nvPr>
            <p:ph type="body" idx="1"/>
          </p:nvPr>
        </p:nvSpPr>
        <p:spPr>
          <a:xfrm>
            <a:off x="6353228" y="4109037"/>
            <a:ext cx="85233012" cy="87591821"/>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Başlık Metni"/>
          <p:cNvSpPr txBox="1">
            <a:spLocks noGrp="1"/>
          </p:cNvSpPr>
          <p:nvPr>
            <p:ph type="title"/>
          </p:nvPr>
        </p:nvSpPr>
        <p:spPr>
          <a:prstGeom prst="rect">
            <a:avLst/>
          </a:prstGeom>
        </p:spPr>
        <p:txBody>
          <a:bodyPr/>
          <a:lstStyle/>
          <a:p>
            <a:r>
              <a:t>Başlık Metni</a:t>
            </a:r>
          </a:p>
        </p:txBody>
      </p:sp>
      <p:sp>
        <p:nvSpPr>
          <p:cNvPr id="21"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Başlık Metni"/>
          <p:cNvSpPr txBox="1">
            <a:spLocks noGrp="1"/>
          </p:cNvSpPr>
          <p:nvPr>
            <p:ph type="title"/>
          </p:nvPr>
        </p:nvSpPr>
        <p:spPr>
          <a:xfrm>
            <a:off x="2389024" y="13743001"/>
            <a:ext cx="25706945" cy="4247657"/>
          </a:xfrm>
          <a:prstGeom prst="rect">
            <a:avLst/>
          </a:prstGeom>
        </p:spPr>
        <p:txBody>
          <a:bodyPr anchor="t"/>
          <a:lstStyle>
            <a:lvl1pPr algn="l">
              <a:defRPr sz="12900" b="1" cap="all"/>
            </a:lvl1pPr>
          </a:lstStyle>
          <a:p>
            <a:r>
              <a:t>Başlık Metni</a:t>
            </a:r>
          </a:p>
        </p:txBody>
      </p:sp>
      <p:sp>
        <p:nvSpPr>
          <p:cNvPr id="30" name="Gövde Düzeyi Bir…"/>
          <p:cNvSpPr txBox="1">
            <a:spLocks noGrp="1"/>
          </p:cNvSpPr>
          <p:nvPr>
            <p:ph type="body" sz="quarter" idx="1"/>
          </p:nvPr>
        </p:nvSpPr>
        <p:spPr>
          <a:xfrm>
            <a:off x="2389024" y="9064642"/>
            <a:ext cx="25706945" cy="4678362"/>
          </a:xfrm>
          <a:prstGeom prst="rect">
            <a:avLst/>
          </a:prstGeom>
        </p:spPr>
        <p:txBody>
          <a:bodyPr anchor="b"/>
          <a:lstStyle>
            <a:lvl1pPr marL="0" indent="0">
              <a:spcBef>
                <a:spcPts val="1500"/>
              </a:spcBef>
              <a:buSzTx/>
              <a:buFontTx/>
              <a:buNone/>
              <a:defRPr sz="6400">
                <a:solidFill>
                  <a:srgbClr val="888888"/>
                </a:solidFill>
              </a:defRPr>
            </a:lvl1pPr>
            <a:lvl2pPr marL="0" indent="1472539">
              <a:spcBef>
                <a:spcPts val="1500"/>
              </a:spcBef>
              <a:buSzTx/>
              <a:buFontTx/>
              <a:buNone/>
              <a:defRPr sz="6400">
                <a:solidFill>
                  <a:srgbClr val="888888"/>
                </a:solidFill>
              </a:defRPr>
            </a:lvl2pPr>
            <a:lvl3pPr marL="0" indent="2945078">
              <a:spcBef>
                <a:spcPts val="1500"/>
              </a:spcBef>
              <a:buSzTx/>
              <a:buFontTx/>
              <a:buNone/>
              <a:defRPr sz="6400">
                <a:solidFill>
                  <a:srgbClr val="888888"/>
                </a:solidFill>
              </a:defRPr>
            </a:lvl3pPr>
            <a:lvl4pPr marL="0" indent="4417616">
              <a:spcBef>
                <a:spcPts val="1500"/>
              </a:spcBef>
              <a:buSzTx/>
              <a:buFontTx/>
              <a:buNone/>
              <a:defRPr sz="6400">
                <a:solidFill>
                  <a:srgbClr val="888888"/>
                </a:solidFill>
              </a:defRPr>
            </a:lvl4pPr>
            <a:lvl5pPr marL="0" indent="5890159">
              <a:spcBef>
                <a:spcPts val="1500"/>
              </a:spcBef>
              <a:buSzTx/>
              <a:buFontTx/>
              <a:buNone/>
              <a:defRPr sz="6400">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Başlık Metni"/>
          <p:cNvSpPr txBox="1">
            <a:spLocks noGrp="1"/>
          </p:cNvSpPr>
          <p:nvPr>
            <p:ph type="title"/>
          </p:nvPr>
        </p:nvSpPr>
        <p:spPr>
          <a:prstGeom prst="rect">
            <a:avLst/>
          </a:prstGeom>
        </p:spPr>
        <p:txBody>
          <a:bodyPr/>
          <a:lstStyle/>
          <a:p>
            <a:r>
              <a:t>Başlık Metni</a:t>
            </a:r>
          </a:p>
        </p:txBody>
      </p:sp>
      <p:sp>
        <p:nvSpPr>
          <p:cNvPr id="39" name="Gövde Düzeyi Bir…"/>
          <p:cNvSpPr txBox="1">
            <a:spLocks noGrp="1"/>
          </p:cNvSpPr>
          <p:nvPr>
            <p:ph type="body" idx="1"/>
          </p:nvPr>
        </p:nvSpPr>
        <p:spPr>
          <a:xfrm>
            <a:off x="6353249" y="23951235"/>
            <a:ext cx="56906015" cy="67749621"/>
          </a:xfrm>
          <a:prstGeom prst="rect">
            <a:avLst/>
          </a:prstGeom>
        </p:spPr>
        <p:txBody>
          <a:bodyPr/>
          <a:lstStyle>
            <a:lvl1pPr>
              <a:spcBef>
                <a:spcPts val="2100"/>
              </a:spcBef>
              <a:defRPr sz="9000"/>
            </a:lvl1pPr>
            <a:lvl2pPr marL="2548260" indent="-1075713">
              <a:spcBef>
                <a:spcPts val="2100"/>
              </a:spcBef>
              <a:defRPr sz="9000"/>
            </a:lvl2pPr>
            <a:lvl3pPr marL="3980462" indent="-1035386">
              <a:spcBef>
                <a:spcPts val="2100"/>
              </a:spcBef>
              <a:defRPr sz="9000"/>
            </a:lvl3pPr>
            <a:lvl4pPr marL="5560107" indent="-1142496">
              <a:spcBef>
                <a:spcPts val="2100"/>
              </a:spcBef>
              <a:defRPr sz="9000"/>
            </a:lvl4pPr>
            <a:lvl5pPr marL="7032655" indent="-1142496">
              <a:spcBef>
                <a:spcPts val="2100"/>
              </a:spcBef>
              <a:defRPr sz="9000"/>
            </a:lvl5pPr>
          </a:lstStyle>
          <a:p>
            <a:r>
              <a:t>Gövde Düzeyi Bir</a:t>
            </a:r>
          </a:p>
          <a:p>
            <a:pPr lvl="1"/>
            <a:r>
              <a:t>Gövde Düzeyi İki</a:t>
            </a:r>
          </a:p>
          <a:p>
            <a:pPr lvl="2"/>
            <a:r>
              <a:t>Gövde Düzeyi Üç</a:t>
            </a:r>
          </a:p>
          <a:p>
            <a:pPr lvl="3"/>
            <a:r>
              <a:t>Gövde Düzeyi Dört</a:t>
            </a:r>
          </a:p>
          <a:p>
            <a:pPr lvl="4"/>
            <a:r>
              <a:t>Gövde Düzeyi Beş</a:t>
            </a:r>
          </a:p>
        </p:txBody>
      </p:sp>
      <p:sp>
        <p:nvSpPr>
          <p:cNvPr id="4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Başlık Metni"/>
          <p:cNvSpPr txBox="1">
            <a:spLocks noGrp="1"/>
          </p:cNvSpPr>
          <p:nvPr>
            <p:ph type="title"/>
          </p:nvPr>
        </p:nvSpPr>
        <p:spPr>
          <a:prstGeom prst="rect">
            <a:avLst/>
          </a:prstGeom>
        </p:spPr>
        <p:txBody>
          <a:bodyPr/>
          <a:lstStyle/>
          <a:p>
            <a:r>
              <a:t>Başlık Metni</a:t>
            </a:r>
          </a:p>
        </p:txBody>
      </p:sp>
      <p:sp>
        <p:nvSpPr>
          <p:cNvPr id="48" name="Gövde Düzeyi Bir…"/>
          <p:cNvSpPr txBox="1">
            <a:spLocks noGrp="1"/>
          </p:cNvSpPr>
          <p:nvPr>
            <p:ph type="body" sz="quarter" idx="1"/>
          </p:nvPr>
        </p:nvSpPr>
        <p:spPr>
          <a:xfrm>
            <a:off x="1512173" y="4787277"/>
            <a:ext cx="13362782" cy="1995111"/>
          </a:xfrm>
          <a:prstGeom prst="rect">
            <a:avLst/>
          </a:prstGeom>
        </p:spPr>
        <p:txBody>
          <a:bodyPr anchor="b"/>
          <a:lstStyle>
            <a:lvl1pPr marL="0" indent="0">
              <a:spcBef>
                <a:spcPts val="1800"/>
              </a:spcBef>
              <a:buSzTx/>
              <a:buFontTx/>
              <a:buNone/>
              <a:defRPr sz="7700" b="1"/>
            </a:lvl1pPr>
            <a:lvl2pPr marL="0" indent="1472539">
              <a:spcBef>
                <a:spcPts val="1800"/>
              </a:spcBef>
              <a:buSzTx/>
              <a:buFontTx/>
              <a:buNone/>
              <a:defRPr sz="7700" b="1"/>
            </a:lvl2pPr>
            <a:lvl3pPr marL="0" indent="2945078">
              <a:spcBef>
                <a:spcPts val="1800"/>
              </a:spcBef>
              <a:buSzTx/>
              <a:buFontTx/>
              <a:buNone/>
              <a:defRPr sz="7700" b="1"/>
            </a:lvl3pPr>
            <a:lvl4pPr marL="0" indent="4417616">
              <a:spcBef>
                <a:spcPts val="1800"/>
              </a:spcBef>
              <a:buSzTx/>
              <a:buFontTx/>
              <a:buNone/>
              <a:defRPr sz="7700" b="1"/>
            </a:lvl4pPr>
            <a:lvl5pPr marL="0" indent="5890159">
              <a:spcBef>
                <a:spcPts val="1800"/>
              </a:spcBef>
              <a:buSzTx/>
              <a:buFontTx/>
              <a:buNone/>
              <a:defRPr sz="7700" b="1"/>
            </a:lvl5pPr>
          </a:lstStyle>
          <a:p>
            <a:r>
              <a:t>Gövde Düzeyi Bir</a:t>
            </a:r>
          </a:p>
          <a:p>
            <a:pPr lvl="1"/>
            <a:r>
              <a:t>Gövde Düzeyi İki</a:t>
            </a:r>
          </a:p>
          <a:p>
            <a:pPr lvl="2"/>
            <a:r>
              <a:t>Gövde Düzeyi Üç</a:t>
            </a:r>
          </a:p>
          <a:p>
            <a:pPr lvl="3"/>
            <a:r>
              <a:t>Gövde Düzeyi Dört</a:t>
            </a:r>
          </a:p>
          <a:p>
            <a:pPr lvl="4"/>
            <a:r>
              <a:t>Gövde Düzeyi Beş</a:t>
            </a:r>
          </a:p>
        </p:txBody>
      </p:sp>
      <p:sp>
        <p:nvSpPr>
          <p:cNvPr id="49" name="Text Placeholder 4"/>
          <p:cNvSpPr>
            <a:spLocks noGrp="1"/>
          </p:cNvSpPr>
          <p:nvPr>
            <p:ph type="body" sz="quarter" idx="13"/>
          </p:nvPr>
        </p:nvSpPr>
        <p:spPr>
          <a:xfrm>
            <a:off x="15363280" y="4787277"/>
            <a:ext cx="13368032" cy="1995111"/>
          </a:xfrm>
          <a:prstGeom prst="rect">
            <a:avLst/>
          </a:prstGeom>
        </p:spPr>
        <p:txBody>
          <a:bodyPr anchor="b"/>
          <a:lstStyle/>
          <a:p>
            <a:pPr marL="0" indent="0">
              <a:spcBef>
                <a:spcPts val="1800"/>
              </a:spcBef>
              <a:buSzTx/>
              <a:buFontTx/>
              <a:buNone/>
              <a:defRPr sz="7700" b="1"/>
            </a:pPr>
            <a:endParaRPr/>
          </a:p>
        </p:txBody>
      </p:sp>
      <p:sp>
        <p:nvSpPr>
          <p:cNvPr id="5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Başlık Metni"/>
          <p:cNvSpPr txBox="1">
            <a:spLocks noGrp="1"/>
          </p:cNvSpPr>
          <p:nvPr>
            <p:ph type="title"/>
          </p:nvPr>
        </p:nvSpPr>
        <p:spPr>
          <a:prstGeom prst="rect">
            <a:avLst/>
          </a:prstGeom>
        </p:spPr>
        <p:txBody>
          <a:bodyPr/>
          <a:lstStyle/>
          <a:p>
            <a:r>
              <a:t>Başlık Metni</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Başlık Metni"/>
          <p:cNvSpPr txBox="1">
            <a:spLocks noGrp="1"/>
          </p:cNvSpPr>
          <p:nvPr>
            <p:ph type="title"/>
          </p:nvPr>
        </p:nvSpPr>
        <p:spPr>
          <a:xfrm>
            <a:off x="1512195" y="851511"/>
            <a:ext cx="9949892" cy="3623876"/>
          </a:xfrm>
          <a:prstGeom prst="rect">
            <a:avLst/>
          </a:prstGeom>
        </p:spPr>
        <p:txBody>
          <a:bodyPr anchor="b"/>
          <a:lstStyle>
            <a:lvl1pPr algn="l">
              <a:defRPr sz="6400" b="1"/>
            </a:lvl1pPr>
          </a:lstStyle>
          <a:p>
            <a:r>
              <a:t>Başlık Metni</a:t>
            </a:r>
          </a:p>
        </p:txBody>
      </p:sp>
      <p:sp>
        <p:nvSpPr>
          <p:cNvPr id="73" name="Gövde Düzeyi Bir…"/>
          <p:cNvSpPr txBox="1">
            <a:spLocks noGrp="1"/>
          </p:cNvSpPr>
          <p:nvPr>
            <p:ph type="body" idx="1"/>
          </p:nvPr>
        </p:nvSpPr>
        <p:spPr>
          <a:xfrm>
            <a:off x="11824354" y="851516"/>
            <a:ext cx="16906936" cy="18253041"/>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74" name="Text Placeholder 3"/>
          <p:cNvSpPr>
            <a:spLocks noGrp="1"/>
          </p:cNvSpPr>
          <p:nvPr>
            <p:ph type="body" sz="half" idx="13"/>
          </p:nvPr>
        </p:nvSpPr>
        <p:spPr>
          <a:xfrm>
            <a:off x="1512194" y="4475390"/>
            <a:ext cx="9949893" cy="14629168"/>
          </a:xfrm>
          <a:prstGeom prst="rect">
            <a:avLst/>
          </a:prstGeom>
        </p:spPr>
        <p:txBody>
          <a:bodyPr/>
          <a:lstStyle/>
          <a:p>
            <a:pPr marL="0" indent="0">
              <a:spcBef>
                <a:spcPts val="1000"/>
              </a:spcBef>
              <a:buSzTx/>
              <a:buFontTx/>
              <a:buNone/>
              <a:defRPr sz="4500"/>
            </a:pPr>
            <a:endParaRPr/>
          </a:p>
        </p:txBody>
      </p:sp>
      <p:sp>
        <p:nvSpPr>
          <p:cNvPr id="7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Başlık Metni"/>
          <p:cNvSpPr txBox="1">
            <a:spLocks noGrp="1"/>
          </p:cNvSpPr>
          <p:nvPr>
            <p:ph type="title"/>
          </p:nvPr>
        </p:nvSpPr>
        <p:spPr>
          <a:xfrm>
            <a:off x="5927931" y="14970760"/>
            <a:ext cx="18146079" cy="1767384"/>
          </a:xfrm>
          <a:prstGeom prst="rect">
            <a:avLst/>
          </a:prstGeom>
        </p:spPr>
        <p:txBody>
          <a:bodyPr anchor="b"/>
          <a:lstStyle>
            <a:lvl1pPr algn="l">
              <a:defRPr sz="6400" b="1"/>
            </a:lvl1pPr>
          </a:lstStyle>
          <a:p>
            <a:r>
              <a:t>Başlık Metni</a:t>
            </a:r>
          </a:p>
        </p:txBody>
      </p:sp>
      <p:sp>
        <p:nvSpPr>
          <p:cNvPr id="83" name="Picture Placeholder 2"/>
          <p:cNvSpPr>
            <a:spLocks noGrp="1"/>
          </p:cNvSpPr>
          <p:nvPr>
            <p:ph type="pic" sz="half" idx="13"/>
          </p:nvPr>
        </p:nvSpPr>
        <p:spPr>
          <a:xfrm>
            <a:off x="5927931" y="1910950"/>
            <a:ext cx="18146079" cy="12832081"/>
          </a:xfrm>
          <a:prstGeom prst="rect">
            <a:avLst/>
          </a:prstGeom>
        </p:spPr>
        <p:txBody>
          <a:bodyPr lIns="91439" tIns="45719" rIns="91439" bIns="45719">
            <a:noAutofit/>
          </a:bodyPr>
          <a:lstStyle/>
          <a:p>
            <a:endParaRPr/>
          </a:p>
        </p:txBody>
      </p:sp>
      <p:sp>
        <p:nvSpPr>
          <p:cNvPr id="84" name="Gövde Düzeyi Bir…"/>
          <p:cNvSpPr txBox="1">
            <a:spLocks noGrp="1"/>
          </p:cNvSpPr>
          <p:nvPr>
            <p:ph type="body" sz="quarter" idx="1"/>
          </p:nvPr>
        </p:nvSpPr>
        <p:spPr>
          <a:xfrm>
            <a:off x="5927931" y="16738142"/>
            <a:ext cx="18146079" cy="2509978"/>
          </a:xfrm>
          <a:prstGeom prst="rect">
            <a:avLst/>
          </a:prstGeom>
        </p:spPr>
        <p:txBody>
          <a:bodyPr/>
          <a:lstStyle>
            <a:lvl1pPr marL="0" indent="0">
              <a:spcBef>
                <a:spcPts val="1000"/>
              </a:spcBef>
              <a:buSzTx/>
              <a:buFontTx/>
              <a:buNone/>
              <a:defRPr sz="4500"/>
            </a:lvl1pPr>
            <a:lvl2pPr marL="0" indent="1472539">
              <a:spcBef>
                <a:spcPts val="1000"/>
              </a:spcBef>
              <a:buSzTx/>
              <a:buFontTx/>
              <a:buNone/>
              <a:defRPr sz="4500"/>
            </a:lvl2pPr>
            <a:lvl3pPr marL="0" indent="2945078">
              <a:spcBef>
                <a:spcPts val="1000"/>
              </a:spcBef>
              <a:buSzTx/>
              <a:buFontTx/>
              <a:buNone/>
              <a:defRPr sz="4500"/>
            </a:lvl3pPr>
            <a:lvl4pPr marL="0" indent="4417616">
              <a:spcBef>
                <a:spcPts val="1000"/>
              </a:spcBef>
              <a:buSzTx/>
              <a:buFontTx/>
              <a:buNone/>
              <a:defRPr sz="4500"/>
            </a:lvl4pPr>
            <a:lvl5pPr marL="0" indent="5890159">
              <a:spcBef>
                <a:spcPts val="1000"/>
              </a:spcBef>
              <a:buSzTx/>
              <a:buFontTx/>
              <a:buNone/>
              <a:defRPr sz="4500"/>
            </a:lvl5pPr>
          </a:lstStyle>
          <a:p>
            <a:r>
              <a:t>Gövde Düzeyi Bir</a:t>
            </a:r>
          </a:p>
          <a:p>
            <a:pPr lvl="1"/>
            <a:r>
              <a:t>Gövde Düzeyi İki</a:t>
            </a:r>
          </a:p>
          <a:p>
            <a:pPr lvl="2"/>
            <a:r>
              <a:t>Gövde Düzeyi Üç</a:t>
            </a:r>
          </a:p>
          <a:p>
            <a:pPr lvl="3"/>
            <a:r>
              <a:t>Gövde Düzeyi Dört</a:t>
            </a:r>
          </a:p>
          <a:p>
            <a:pPr lvl="4"/>
            <a:r>
              <a:t>Gövde Düzeyi Beş</a:t>
            </a:r>
          </a:p>
        </p:txBody>
      </p:sp>
      <p:sp>
        <p:nvSpPr>
          <p:cNvPr id="8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1512173" y="856463"/>
            <a:ext cx="27219117" cy="3564467"/>
          </a:xfrm>
          <a:prstGeom prst="rect">
            <a:avLst/>
          </a:prstGeom>
          <a:ln w="12700">
            <a:miter lim="400000"/>
          </a:ln>
          <a:extLst>
            <a:ext uri="{C572A759-6A51-4108-AA02-DFA0A04FC94B}">
              <ma14:wrappingTextBoxFlag xmlns:ma14="http://schemas.microsoft.com/office/mac/drawingml/2011/main" xmlns="" val="1"/>
            </a:ext>
          </a:extLst>
        </p:spPr>
        <p:txBody>
          <a:bodyPr lIns="147262" tIns="147262" rIns="147262" bIns="147262" anchor="ctr">
            <a:normAutofit/>
          </a:bodyPr>
          <a:lstStyle/>
          <a:p>
            <a:r>
              <a:t>Başlık Metni</a:t>
            </a:r>
          </a:p>
        </p:txBody>
      </p:sp>
      <p:sp>
        <p:nvSpPr>
          <p:cNvPr id="3" name="Gövde Düzeyi Bir…"/>
          <p:cNvSpPr txBox="1">
            <a:spLocks noGrp="1"/>
          </p:cNvSpPr>
          <p:nvPr>
            <p:ph type="body" idx="1"/>
          </p:nvPr>
        </p:nvSpPr>
        <p:spPr>
          <a:xfrm>
            <a:off x="1512173" y="4990258"/>
            <a:ext cx="27219117" cy="14114300"/>
          </a:xfrm>
          <a:prstGeom prst="rect">
            <a:avLst/>
          </a:prstGeom>
          <a:ln w="12700">
            <a:miter lim="400000"/>
          </a:ln>
          <a:extLst>
            <a:ext uri="{C572A759-6A51-4108-AA02-DFA0A04FC94B}">
              <ma14:wrappingTextBoxFlag xmlns:ma14="http://schemas.microsoft.com/office/mac/drawingml/2011/main" xmlns="" val="1"/>
            </a:ext>
          </a:extLst>
        </p:spPr>
        <p:txBody>
          <a:bodyPr lIns="147262" tIns="147262" rIns="147262" bIns="147262">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27917897" y="19965058"/>
            <a:ext cx="813392" cy="853327"/>
          </a:xfrm>
          <a:prstGeom prst="rect">
            <a:avLst/>
          </a:prstGeom>
          <a:ln w="12700">
            <a:miter lim="400000"/>
          </a:ln>
        </p:spPr>
        <p:txBody>
          <a:bodyPr wrap="none" lIns="147262" tIns="147262" rIns="147262" bIns="147262" anchor="ctr">
            <a:spAutoFit/>
          </a:bodyPr>
          <a:lstStyle>
            <a:lvl1pPr algn="r">
              <a:defRPr sz="38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1pPr>
      <a:lvl2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2pPr>
      <a:lvl3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3pPr>
      <a:lvl4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4pPr>
      <a:lvl5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5pPr>
      <a:lvl6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6pPr>
      <a:lvl7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7pPr>
      <a:lvl8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8pPr>
      <a:lvl9pPr marL="0" marR="0" indent="0" algn="ctr" defTabSz="2945078" rtl="0" latinLnBrk="0">
        <a:lnSpc>
          <a:spcPct val="100000"/>
        </a:lnSpc>
        <a:spcBef>
          <a:spcPts val="0"/>
        </a:spcBef>
        <a:spcAft>
          <a:spcPts val="0"/>
        </a:spcAft>
        <a:buClrTx/>
        <a:buSzTx/>
        <a:buFontTx/>
        <a:buNone/>
        <a:tabLst/>
        <a:defRPr sz="14200" b="0" i="0" u="none" strike="noStrike" cap="none" spc="0" baseline="0">
          <a:ln>
            <a:noFill/>
          </a:ln>
          <a:solidFill>
            <a:srgbClr val="000000"/>
          </a:solidFill>
          <a:uFillTx/>
          <a:latin typeface="+mn-lt"/>
          <a:ea typeface="+mn-ea"/>
          <a:cs typeface="+mn-cs"/>
          <a:sym typeface="Calibri"/>
        </a:defRPr>
      </a:lvl9pPr>
    </p:titleStyle>
    <p:bodyStyle>
      <a:lvl1pPr marL="1104412" marR="0" indent="-1104412"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1pPr>
      <a:lvl2pPr marL="2536042" marR="0" indent="-1063495"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2pPr>
      <a:lvl3pPr marL="3939525" marR="0" indent="-994449"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3pPr>
      <a:lvl4pPr marL="5614058" marR="0" indent="-1196447"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4pPr>
      <a:lvl5pPr marL="7086606" marR="0" indent="-1196447"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5pPr>
      <a:lvl6pPr marL="8559141" marR="0" indent="-1196447"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6pPr>
      <a:lvl7pPr marL="10031682" marR="0" indent="-1196447"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7pPr>
      <a:lvl8pPr marL="11504221" marR="0" indent="-1196447"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8pPr>
      <a:lvl9pPr marL="12976760" marR="0" indent="-1196447" algn="l" defTabSz="2945078" rtl="0" latinLnBrk="0">
        <a:lnSpc>
          <a:spcPct val="100000"/>
        </a:lnSpc>
        <a:spcBef>
          <a:spcPts val="2400"/>
        </a:spcBef>
        <a:spcAft>
          <a:spcPts val="0"/>
        </a:spcAft>
        <a:buClrTx/>
        <a:buSzPct val="100000"/>
        <a:buFont typeface="Arial"/>
        <a:buChar char="•"/>
        <a:tabLst/>
        <a:defRPr sz="10400" b="0" i="0" u="none" strike="noStrike" cap="none" spc="0" baseline="0">
          <a:ln>
            <a:noFill/>
          </a:ln>
          <a:solidFill>
            <a:srgbClr val="000000"/>
          </a:solidFill>
          <a:uFillTx/>
          <a:latin typeface="+mn-lt"/>
          <a:ea typeface="+mn-ea"/>
          <a:cs typeface="+mn-cs"/>
          <a:sym typeface="Calibri"/>
        </a:defRPr>
      </a:lvl9pPr>
    </p:bodyStyle>
    <p:otherStyle>
      <a:lvl1pPr marL="0" marR="0" indent="0"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1pPr>
      <a:lvl2pPr marL="0" marR="0" indent="1474546"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2pPr>
      <a:lvl3pPr marL="0" marR="0" indent="2949095"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3pPr>
      <a:lvl4pPr marL="0" marR="0" indent="4423642"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4pPr>
      <a:lvl5pPr marL="0" marR="0" indent="5898191"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5pPr>
      <a:lvl6pPr marL="0" marR="0" indent="7372738"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6pPr>
      <a:lvl7pPr marL="0" marR="0" indent="8847287"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7pPr>
      <a:lvl8pPr marL="0" marR="0" indent="10321834"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8pPr>
      <a:lvl9pPr marL="0" marR="0" indent="11796379" algn="r" defTabSz="2949095" rtl="0" latinLnBrk="0">
        <a:lnSpc>
          <a:spcPct val="100000"/>
        </a:lnSpc>
        <a:spcBef>
          <a:spcPts val="0"/>
        </a:spcBef>
        <a:spcAft>
          <a:spcPts val="0"/>
        </a:spcAft>
        <a:buClrTx/>
        <a:buSzTx/>
        <a:buFontTx/>
        <a:buNone/>
        <a:tabLst/>
        <a:defRPr sz="3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javascript.info/" TargetMode="External"/><Relationship Id="rId7" Type="http://schemas.openxmlformats.org/officeDocument/2006/relationships/image" Target="../media/image3.jpg"/><Relationship Id="rId12" Type="http://schemas.openxmlformats.org/officeDocument/2006/relationships/image" Target="../media/image8.tmp"/><Relationship Id="rId2" Type="http://schemas.openxmlformats.org/officeDocument/2006/relationships/hyperlink" Target="https://developer.mozilla.org/en-US/docs/Web"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tmp"/><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s://www.w3schools.com/js/"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9"/>
          <p:cNvSpPr/>
          <p:nvPr/>
        </p:nvSpPr>
        <p:spPr>
          <a:xfrm>
            <a:off x="603748" y="4641082"/>
            <a:ext cx="6678412" cy="15434375"/>
          </a:xfrm>
          <a:prstGeom prst="rect">
            <a:avLst/>
          </a:prstGeom>
          <a:solidFill>
            <a:srgbClr val="F2F2F2"/>
          </a:solidFill>
          <a:ln>
            <a:solidFill>
              <a:srgbClr val="000000"/>
            </a:solidFill>
          </a:ln>
          <a:effectLst>
            <a:outerShdw blurRad="38100" dist="20000" dir="5400000" rotWithShape="0">
              <a:srgbClr val="000000">
                <a:alpha val="38000"/>
              </a:srgbClr>
            </a:outerShdw>
          </a:effectLst>
        </p:spPr>
        <p:txBody>
          <a:bodyPr lIns="45719" rIns="45719" anchor="ctr"/>
          <a:lstStyle/>
          <a:p>
            <a:pPr algn="ctr"/>
            <a:endParaRPr/>
          </a:p>
        </p:txBody>
      </p:sp>
      <p:sp>
        <p:nvSpPr>
          <p:cNvPr id="113" name="Rectangle 6"/>
          <p:cNvSpPr/>
          <p:nvPr/>
        </p:nvSpPr>
        <p:spPr>
          <a:xfrm>
            <a:off x="-1" y="-1"/>
            <a:ext cx="30243464" cy="3168417"/>
          </a:xfrm>
          <a:prstGeom prst="rect">
            <a:avLst/>
          </a:prstGeom>
          <a:solidFill>
            <a:schemeClr val="accent1">
              <a:lumOff val="23725"/>
            </a:schemeClr>
          </a:solidFill>
          <a:ln>
            <a:solidFill>
              <a:srgbClr val="46AAC4"/>
            </a:solidFill>
            <a:miter lim="400000"/>
          </a:ln>
          <a:effectLst>
            <a:outerShdw blurRad="190500" dist="8455" dir="5400000" rotWithShape="0">
              <a:srgbClr val="000000"/>
            </a:outerShdw>
          </a:effectLst>
        </p:spPr>
        <p:txBody>
          <a:bodyPr lIns="45719" rIns="45719" anchor="ctr"/>
          <a:lstStyle/>
          <a:p>
            <a:pPr>
              <a:defRPr>
                <a:solidFill>
                  <a:srgbClr val="FFFFFF"/>
                </a:solidFill>
              </a:defRPr>
            </a:pPr>
            <a:endParaRPr dirty="0"/>
          </a:p>
        </p:txBody>
      </p:sp>
      <p:sp>
        <p:nvSpPr>
          <p:cNvPr id="114" name="Rectangle 9"/>
          <p:cNvSpPr/>
          <p:nvPr/>
        </p:nvSpPr>
        <p:spPr>
          <a:xfrm>
            <a:off x="7963414" y="4732337"/>
            <a:ext cx="6678412" cy="15446023"/>
          </a:xfrm>
          <a:prstGeom prst="rect">
            <a:avLst/>
          </a:prstGeom>
          <a:solidFill>
            <a:srgbClr val="F2F2F2"/>
          </a:solidFill>
          <a:ln>
            <a:solidFill>
              <a:srgbClr val="000000"/>
            </a:solidFill>
          </a:ln>
          <a:effectLst>
            <a:outerShdw blurRad="38100" dist="20000" dir="5400000" rotWithShape="0">
              <a:srgbClr val="000000">
                <a:alpha val="38000"/>
              </a:srgbClr>
            </a:outerShdw>
          </a:effectLst>
        </p:spPr>
        <p:txBody>
          <a:bodyPr lIns="45719" rIns="45719" anchor="ctr"/>
          <a:lstStyle/>
          <a:p>
            <a:pPr algn="ctr"/>
            <a:endParaRPr/>
          </a:p>
        </p:txBody>
      </p:sp>
      <p:sp>
        <p:nvSpPr>
          <p:cNvPr id="115" name="Rectangle 17"/>
          <p:cNvSpPr/>
          <p:nvPr/>
        </p:nvSpPr>
        <p:spPr>
          <a:xfrm>
            <a:off x="15425446" y="4635258"/>
            <a:ext cx="6678412" cy="15446023"/>
          </a:xfrm>
          <a:prstGeom prst="rect">
            <a:avLst/>
          </a:prstGeom>
          <a:solidFill>
            <a:srgbClr val="F2F2F2"/>
          </a:solidFill>
          <a:ln>
            <a:solidFill>
              <a:srgbClr val="000000"/>
            </a:solidFill>
          </a:ln>
          <a:effectLst>
            <a:outerShdw blurRad="38100" dist="20000" dir="5400000" rotWithShape="0">
              <a:srgbClr val="000000">
                <a:alpha val="38000"/>
              </a:srgbClr>
            </a:outerShdw>
          </a:effectLst>
        </p:spPr>
        <p:txBody>
          <a:bodyPr lIns="45719" rIns="45719" anchor="ctr"/>
          <a:lstStyle/>
          <a:p>
            <a:pPr algn="ctr"/>
            <a:endParaRPr/>
          </a:p>
        </p:txBody>
      </p:sp>
      <p:sp>
        <p:nvSpPr>
          <p:cNvPr id="116" name="Rectangle 18"/>
          <p:cNvSpPr/>
          <p:nvPr/>
        </p:nvSpPr>
        <p:spPr>
          <a:xfrm>
            <a:off x="22845118" y="4597400"/>
            <a:ext cx="6678412" cy="15483880"/>
          </a:xfrm>
          <a:prstGeom prst="rect">
            <a:avLst/>
          </a:prstGeom>
          <a:solidFill>
            <a:srgbClr val="F2F2F2"/>
          </a:solidFill>
          <a:ln>
            <a:solidFill>
              <a:srgbClr val="000000"/>
            </a:solidFill>
          </a:ln>
          <a:effectLst>
            <a:outerShdw blurRad="38100" dist="20000" dir="5400000" rotWithShape="0">
              <a:srgbClr val="000000">
                <a:alpha val="38000"/>
              </a:srgbClr>
            </a:outerShdw>
          </a:effectLst>
        </p:spPr>
        <p:txBody>
          <a:bodyPr lIns="45719" rIns="45719" anchor="ctr"/>
          <a:lstStyle/>
          <a:p>
            <a:pPr algn="ctr"/>
            <a:endParaRPr dirty="0"/>
          </a:p>
        </p:txBody>
      </p:sp>
      <p:sp>
        <p:nvSpPr>
          <p:cNvPr id="117" name="Straight Connector 20"/>
          <p:cNvSpPr/>
          <p:nvPr/>
        </p:nvSpPr>
        <p:spPr>
          <a:xfrm flipV="1">
            <a:off x="-2382" y="3900869"/>
            <a:ext cx="30243463" cy="99014"/>
          </a:xfrm>
          <a:prstGeom prst="line">
            <a:avLst/>
          </a:prstGeom>
          <a:ln w="161925">
            <a:solidFill>
              <a:srgbClr val="222C8A"/>
            </a:solidFill>
          </a:ln>
          <a:effectLst>
            <a:outerShdw blurRad="38100" dist="20000" dir="5400000" rotWithShape="0">
              <a:srgbClr val="000000">
                <a:alpha val="38000"/>
              </a:srgbClr>
            </a:outerShdw>
          </a:effectLst>
        </p:spPr>
        <p:txBody>
          <a:bodyPr lIns="45719" rIns="45719"/>
          <a:lstStyle/>
          <a:p>
            <a:endParaRPr/>
          </a:p>
        </p:txBody>
      </p:sp>
      <p:sp>
        <p:nvSpPr>
          <p:cNvPr id="118" name="TextBox 21"/>
          <p:cNvSpPr txBox="1"/>
          <p:nvPr/>
        </p:nvSpPr>
        <p:spPr>
          <a:xfrm>
            <a:off x="3346448" y="729205"/>
            <a:ext cx="23545801" cy="887566"/>
          </a:xfrm>
          <a:prstGeom prst="rect">
            <a:avLst/>
          </a:prstGeom>
          <a:ln w="12700">
            <a:miter lim="400000"/>
          </a:ln>
          <a:extLst>
            <a:ext uri="{C572A759-6A51-4108-AA02-DFA0A04FC94B}">
              <ma14:wrappingTextBoxFlag xmlns:ma14="http://schemas.microsoft.com/office/mac/drawingml/2011/main" xmlns="" val="1"/>
            </a:ext>
          </a:extLst>
        </p:spPr>
        <p:txBody>
          <a:bodyPr lIns="33091" tIns="33091" rIns="33091" bIns="33091">
            <a:spAutoFit/>
          </a:bodyPr>
          <a:lstStyle/>
          <a:p>
            <a:pPr algn="ctr">
              <a:lnSpc>
                <a:spcPts val="6400"/>
              </a:lnSpc>
              <a:defRPr sz="6000" b="1"/>
            </a:pPr>
            <a:r>
              <a:rPr lang="tr-TR" dirty="0"/>
              <a:t>Web teknolojilerini kullanarak oyun geliştirme</a:t>
            </a:r>
            <a:endParaRPr dirty="0"/>
          </a:p>
        </p:txBody>
      </p:sp>
      <p:sp>
        <p:nvSpPr>
          <p:cNvPr id="119" name="TextBox 22"/>
          <p:cNvSpPr txBox="1"/>
          <p:nvPr/>
        </p:nvSpPr>
        <p:spPr>
          <a:xfrm>
            <a:off x="6057900" y="1951789"/>
            <a:ext cx="18284032" cy="1251768"/>
          </a:xfrm>
          <a:prstGeom prst="rect">
            <a:avLst/>
          </a:prstGeom>
          <a:ln w="12700">
            <a:miter lim="400000"/>
          </a:ln>
          <a:extLst>
            <a:ext uri="{C572A759-6A51-4108-AA02-DFA0A04FC94B}">
              <ma14:wrappingTextBoxFlag xmlns:ma14="http://schemas.microsoft.com/office/mac/drawingml/2011/main" xmlns="" val="1"/>
            </a:ext>
          </a:extLst>
        </p:spPr>
        <p:txBody>
          <a:bodyPr lIns="33091" tIns="33091" rIns="33091" bIns="33091">
            <a:spAutoFit/>
          </a:bodyPr>
          <a:lstStyle/>
          <a:p>
            <a:pPr algn="ctr">
              <a:spcBef>
                <a:spcPts val="600"/>
              </a:spcBef>
              <a:defRPr sz="3600" b="1"/>
            </a:pPr>
            <a:r>
              <a:rPr dirty="0" err="1"/>
              <a:t>Proje</a:t>
            </a:r>
            <a:r>
              <a:rPr dirty="0"/>
              <a:t> </a:t>
            </a:r>
            <a:r>
              <a:rPr dirty="0" err="1"/>
              <a:t>Ekib</a:t>
            </a:r>
            <a:r>
              <a:rPr lang="tr-TR" dirty="0"/>
              <a:t>i: Mehmet Metehan Sivri, </a:t>
            </a:r>
            <a:r>
              <a:rPr lang="tr-TR" dirty="0" err="1"/>
              <a:t>Birçe</a:t>
            </a:r>
            <a:r>
              <a:rPr lang="tr-TR" dirty="0"/>
              <a:t> Yorgancıoğlu, Zeynep Ezgi Erdem, Çağrı Çetiner</a:t>
            </a:r>
            <a:endParaRPr dirty="0"/>
          </a:p>
          <a:p>
            <a:pPr algn="ctr">
              <a:spcBef>
                <a:spcPts val="600"/>
              </a:spcBef>
              <a:defRPr sz="3600" b="1"/>
            </a:pPr>
            <a:r>
              <a:rPr dirty="0" err="1"/>
              <a:t>Danışman</a:t>
            </a:r>
            <a:r>
              <a:rPr dirty="0"/>
              <a:t>:  </a:t>
            </a:r>
            <a:r>
              <a:rPr dirty="0">
                <a:uFill>
                  <a:solidFill>
                    <a:srgbClr val="000000"/>
                  </a:solidFill>
                </a:uFill>
                <a:latin typeface="Times New Roman"/>
                <a:ea typeface="Times New Roman"/>
                <a:cs typeface="Times New Roman"/>
                <a:sym typeface="Times New Roman"/>
              </a:rPr>
              <a:t>Dr. </a:t>
            </a:r>
            <a:r>
              <a:rPr dirty="0" err="1">
                <a:uFill>
                  <a:solidFill>
                    <a:srgbClr val="000000"/>
                  </a:solidFill>
                </a:uFill>
                <a:latin typeface="Times New Roman"/>
                <a:ea typeface="Times New Roman"/>
                <a:cs typeface="Times New Roman"/>
                <a:sym typeface="Times New Roman"/>
              </a:rPr>
              <a:t>Öğr</a:t>
            </a:r>
            <a:r>
              <a:rPr dirty="0">
                <a:uFill>
                  <a:solidFill>
                    <a:srgbClr val="000000"/>
                  </a:solidFill>
                </a:uFill>
                <a:latin typeface="Times New Roman"/>
                <a:ea typeface="Times New Roman"/>
                <a:cs typeface="Times New Roman"/>
                <a:sym typeface="Times New Roman"/>
              </a:rPr>
              <a:t>. </a:t>
            </a:r>
            <a:r>
              <a:rPr dirty="0" err="1">
                <a:uFill>
                  <a:solidFill>
                    <a:srgbClr val="000000"/>
                  </a:solidFill>
                </a:uFill>
                <a:latin typeface="Times New Roman"/>
                <a:ea typeface="Times New Roman"/>
                <a:cs typeface="Times New Roman"/>
                <a:sym typeface="Times New Roman"/>
              </a:rPr>
              <a:t>Üyesi</a:t>
            </a:r>
            <a:r>
              <a:rPr dirty="0">
                <a:uFill>
                  <a:solidFill>
                    <a:srgbClr val="000000"/>
                  </a:solidFill>
                </a:uFill>
                <a:latin typeface="Times New Roman"/>
                <a:ea typeface="Times New Roman"/>
                <a:cs typeface="Times New Roman"/>
                <a:sym typeface="Times New Roman"/>
              </a:rPr>
              <a:t> </a:t>
            </a:r>
            <a:r>
              <a:rPr lang="tr-TR" dirty="0">
                <a:uFill>
                  <a:solidFill>
                    <a:srgbClr val="000000"/>
                  </a:solidFill>
                </a:uFill>
                <a:latin typeface="Times New Roman"/>
                <a:ea typeface="Times New Roman"/>
                <a:cs typeface="Times New Roman"/>
                <a:sym typeface="Times New Roman"/>
              </a:rPr>
              <a:t>Resmiye NASİBOĞLU</a:t>
            </a:r>
            <a:endParaRPr dirty="0">
              <a:uFill>
                <a:solidFill>
                  <a:srgbClr val="000000"/>
                </a:solidFill>
              </a:uFill>
              <a:latin typeface="Times New Roman"/>
              <a:ea typeface="Times New Roman"/>
              <a:cs typeface="Times New Roman"/>
              <a:sym typeface="Times New Roman"/>
            </a:endParaRPr>
          </a:p>
        </p:txBody>
      </p:sp>
      <p:graphicFrame>
        <p:nvGraphicFramePr>
          <p:cNvPr id="120" name="Table 24"/>
          <p:cNvGraphicFramePr/>
          <p:nvPr>
            <p:extLst>
              <p:ext uri="{D42A27DB-BD31-4B8C-83A1-F6EECF244321}">
                <p14:modId xmlns:p14="http://schemas.microsoft.com/office/powerpoint/2010/main" val="1959329598"/>
              </p:ext>
            </p:extLst>
          </p:nvPr>
        </p:nvGraphicFramePr>
        <p:xfrm>
          <a:off x="882603" y="4906669"/>
          <a:ext cx="6120701" cy="5167018"/>
        </p:xfrm>
        <a:graphic>
          <a:graphicData uri="http://schemas.openxmlformats.org/drawingml/2006/table">
            <a:tbl>
              <a:tblPr firstRow="1">
                <a:tableStyleId>{4C3C2611-4C71-4FC5-86AE-919BDF0F9419}</a:tableStyleId>
              </a:tblPr>
              <a:tblGrid>
                <a:gridCol w="6120701">
                  <a:extLst>
                    <a:ext uri="{9D8B030D-6E8A-4147-A177-3AD203B41FA5}">
                      <a16:colId xmlns:a16="http://schemas.microsoft.com/office/drawing/2014/main" val="20000"/>
                    </a:ext>
                  </a:extLst>
                </a:gridCol>
              </a:tblGrid>
              <a:tr h="595932">
                <a:tc>
                  <a:txBody>
                    <a:bodyPr/>
                    <a:lstStyle/>
                    <a:p>
                      <a:pPr algn="ctr" defTabSz="2945078">
                        <a:defRPr sz="1800" b="0">
                          <a:solidFill>
                            <a:srgbClr val="000000"/>
                          </a:solidFill>
                        </a:defRPr>
                      </a:pPr>
                      <a:r>
                        <a:rPr sz="3500" b="1" dirty="0" err="1"/>
                        <a:t>Amaç</a:t>
                      </a:r>
                      <a:endParaRPr sz="3500" b="1" dirty="0"/>
                    </a:p>
                  </a:txBody>
                  <a:tcPr marL="29704" marR="29704" marT="29704" marB="29704" horzOverflow="overflow">
                    <a:lnL>
                      <a:solidFill>
                        <a:srgbClr val="ABC0DB"/>
                      </a:solidFill>
                      <a:miter lim="400000"/>
                    </a:lnL>
                    <a:lnR>
                      <a:solidFill>
                        <a:srgbClr val="ABC0DB"/>
                      </a:solidFill>
                      <a:miter lim="400000"/>
                    </a:lnR>
                    <a:lnT>
                      <a:solidFill>
                        <a:srgbClr val="ABC0DB"/>
                      </a:solidFill>
                      <a:miter lim="400000"/>
                    </a:lnT>
                    <a:solidFill>
                      <a:schemeClr val="accent1">
                        <a:lumOff val="23725"/>
                      </a:schemeClr>
                    </a:solidFill>
                  </a:tcPr>
                </a:tc>
                <a:extLst>
                  <a:ext uri="{0D108BD9-81ED-4DB2-BD59-A6C34878D82A}">
                    <a16:rowId xmlns:a16="http://schemas.microsoft.com/office/drawing/2014/main" val="10000"/>
                  </a:ext>
                </a:extLst>
              </a:tr>
              <a:tr h="2285543">
                <a:tc>
                  <a:txBody>
                    <a:bodyPr/>
                    <a:lstStyle/>
                    <a:p>
                      <a:pPr algn="l"/>
                      <a:r>
                        <a:rPr lang="tr-TR" sz="2400" dirty="0"/>
                        <a:t> </a:t>
                      </a:r>
                      <a:r>
                        <a:rPr lang="tr-TR" sz="2800" dirty="0"/>
                        <a:t>HTML, CSS, </a:t>
                      </a:r>
                      <a:r>
                        <a:rPr lang="tr-TR" sz="2800" dirty="0" err="1"/>
                        <a:t>JavaScript</a:t>
                      </a:r>
                      <a:r>
                        <a:rPr lang="tr-TR" sz="2800" dirty="0"/>
                        <a:t> kullanarak klasikleşmiş bir oyun olan </a:t>
                      </a:r>
                      <a:r>
                        <a:rPr lang="tr-TR" sz="2800" dirty="0" err="1"/>
                        <a:t>Pacman’in</a:t>
                      </a:r>
                      <a:r>
                        <a:rPr lang="tr-TR" sz="2800" dirty="0"/>
                        <a:t> klonu oluşturmak.</a:t>
                      </a:r>
                    </a:p>
                  </a:txBody>
                  <a:tcPr marL="29704" marR="29704" marT="29704" marB="29704" horzOverflow="overflow">
                    <a:lnL>
                      <a:solidFill>
                        <a:srgbClr val="ABC0DB"/>
                      </a:solidFill>
                      <a:miter lim="400000"/>
                    </a:lnL>
                    <a:lnR>
                      <a:solidFill>
                        <a:srgbClr val="ABC0DB"/>
                      </a:solidFill>
                      <a:miter lim="400000"/>
                    </a:lnR>
                  </a:tcPr>
                </a:tc>
                <a:extLst>
                  <a:ext uri="{0D108BD9-81ED-4DB2-BD59-A6C34878D82A}">
                    <a16:rowId xmlns:a16="http://schemas.microsoft.com/office/drawing/2014/main" val="10001"/>
                  </a:ext>
                </a:extLst>
              </a:tr>
              <a:tr h="2285543">
                <a:tc>
                  <a:txBody>
                    <a:bodyPr/>
                    <a:lstStyle/>
                    <a:p>
                      <a:pPr algn="l"/>
                      <a:endParaRPr lang="tr-TR" sz="2400" dirty="0"/>
                    </a:p>
                  </a:txBody>
                  <a:tcPr marL="29704" marR="29704" marT="29704" marB="29704" horzOverflow="overflow">
                    <a:lnL>
                      <a:solidFill>
                        <a:srgbClr val="ABC0DB"/>
                      </a:solidFill>
                      <a:miter lim="400000"/>
                    </a:lnL>
                    <a:lnR>
                      <a:solidFill>
                        <a:srgbClr val="ABC0DB"/>
                      </a:solidFill>
                      <a:miter lim="400000"/>
                    </a:lnR>
                    <a:lnB>
                      <a:solidFill>
                        <a:srgbClr val="ABC0DB"/>
                      </a:solidFill>
                      <a:miter lim="400000"/>
                    </a:lnB>
                  </a:tcPr>
                </a:tc>
                <a:extLst>
                  <a:ext uri="{0D108BD9-81ED-4DB2-BD59-A6C34878D82A}">
                    <a16:rowId xmlns:a16="http://schemas.microsoft.com/office/drawing/2014/main" val="1872885494"/>
                  </a:ext>
                </a:extLst>
              </a:tr>
            </a:tbl>
          </a:graphicData>
        </a:graphic>
      </p:graphicFrame>
      <p:graphicFrame>
        <p:nvGraphicFramePr>
          <p:cNvPr id="121" name="Table 25"/>
          <p:cNvGraphicFramePr/>
          <p:nvPr>
            <p:extLst>
              <p:ext uri="{D42A27DB-BD31-4B8C-83A1-F6EECF244321}">
                <p14:modId xmlns:p14="http://schemas.microsoft.com/office/powerpoint/2010/main" val="271582498"/>
              </p:ext>
            </p:extLst>
          </p:nvPr>
        </p:nvGraphicFramePr>
        <p:xfrm>
          <a:off x="856854" y="7741072"/>
          <a:ext cx="6172200" cy="5404317"/>
        </p:xfrm>
        <a:graphic>
          <a:graphicData uri="http://schemas.openxmlformats.org/drawingml/2006/table">
            <a:tbl>
              <a:tblPr firstRow="1">
                <a:tableStyleId>{4C3C2611-4C71-4FC5-86AE-919BDF0F9419}</a:tableStyleId>
              </a:tblPr>
              <a:tblGrid>
                <a:gridCol w="6172200">
                  <a:extLst>
                    <a:ext uri="{9D8B030D-6E8A-4147-A177-3AD203B41FA5}">
                      <a16:colId xmlns:a16="http://schemas.microsoft.com/office/drawing/2014/main" val="20000"/>
                    </a:ext>
                  </a:extLst>
                </a:gridCol>
              </a:tblGrid>
              <a:tr h="631235">
                <a:tc>
                  <a:txBody>
                    <a:bodyPr/>
                    <a:lstStyle/>
                    <a:p>
                      <a:pPr algn="ctr" defTabSz="2945078">
                        <a:defRPr sz="1800" b="0">
                          <a:solidFill>
                            <a:srgbClr val="000000"/>
                          </a:solidFill>
                        </a:defRPr>
                      </a:pPr>
                      <a:r>
                        <a:rPr sz="3500" b="1" dirty="0" err="1"/>
                        <a:t>Hedefler</a:t>
                      </a:r>
                      <a:endParaRPr sz="3500" b="1" dirty="0"/>
                    </a:p>
                  </a:txBody>
                  <a:tcPr marL="29704" marR="29704" marT="29704" marB="29704" horzOverflow="overflow">
                    <a:lnL>
                      <a:solidFill>
                        <a:srgbClr val="4A7EBB"/>
                      </a:solidFill>
                    </a:lnL>
                    <a:lnR>
                      <a:solidFill>
                        <a:srgbClr val="4A7EBB"/>
                      </a:solidFill>
                    </a:lnR>
                    <a:solidFill>
                      <a:schemeClr val="accent1">
                        <a:lumOff val="23725"/>
                      </a:schemeClr>
                    </a:solidFill>
                  </a:tcPr>
                </a:tc>
                <a:extLst>
                  <a:ext uri="{0D108BD9-81ED-4DB2-BD59-A6C34878D82A}">
                    <a16:rowId xmlns:a16="http://schemas.microsoft.com/office/drawing/2014/main" val="10000"/>
                  </a:ext>
                </a:extLst>
              </a:tr>
              <a:tr h="4773082">
                <a:tc>
                  <a:txBody>
                    <a:bodyPr/>
                    <a:lstStyle/>
                    <a:p>
                      <a:pPr algn="just" defTabSz="2945078">
                        <a:defRPr sz="2300"/>
                      </a:pPr>
                      <a:r>
                        <a:rPr lang="tr-TR" sz="2300" b="0" i="0" u="none" strike="noStrike" cap="none" spc="0" baseline="0" dirty="0">
                          <a:ln>
                            <a:noFill/>
                          </a:ln>
                          <a:solidFill>
                            <a:srgbClr val="000000"/>
                          </a:solidFill>
                          <a:effectLst/>
                          <a:uFillTx/>
                          <a:latin typeface="+mn-lt"/>
                          <a:ea typeface="+mn-ea"/>
                          <a:cs typeface="+mn-cs"/>
                          <a:sym typeface="Calibri"/>
                        </a:rPr>
                        <a:t>   </a:t>
                      </a:r>
                      <a:r>
                        <a:rPr lang="tr-TR" sz="2400" b="0" i="0" u="none" strike="noStrike" cap="none" spc="0" baseline="0" dirty="0">
                          <a:ln>
                            <a:noFill/>
                          </a:ln>
                          <a:solidFill>
                            <a:srgbClr val="000000"/>
                          </a:solidFill>
                          <a:effectLst/>
                          <a:uFillTx/>
                          <a:latin typeface="+mn-lt"/>
                          <a:ea typeface="+mn-ea"/>
                          <a:cs typeface="+mn-cs"/>
                          <a:sym typeface="Calibri"/>
                        </a:rPr>
                        <a:t>Web teknolojileri doksanlı yılların başından beri </a:t>
                      </a:r>
                    </a:p>
                    <a:p>
                      <a:pPr algn="just" defTabSz="2945078">
                        <a:defRPr sz="2300"/>
                      </a:pPr>
                      <a:r>
                        <a:rPr lang="tr-TR" sz="2400" b="0" i="0" u="none" strike="noStrike" cap="none" spc="0" baseline="0" dirty="0">
                          <a:ln>
                            <a:noFill/>
                          </a:ln>
                          <a:solidFill>
                            <a:srgbClr val="000000"/>
                          </a:solidFill>
                          <a:effectLst/>
                          <a:uFillTx/>
                          <a:latin typeface="+mn-lt"/>
                          <a:ea typeface="+mn-ea"/>
                          <a:cs typeface="+mn-cs"/>
                          <a:sym typeface="Calibri"/>
                        </a:rPr>
                        <a:t>Hayatımızın içinde bulunuyor. Bugünlerde de yazılım sektörünün hatırı sayılır bir bölümünü oluşturuyor. Web üzerinde işlem yapabilmemiz için tarayıcımız bize çeşitli teknolojiler kullanma imkanı sunuyor. Bu teknolojiler sayesinde çok farklı ürünler ortaya sunabiliyoruz. Biz bu projemizde </a:t>
                      </a:r>
                    </a:p>
                    <a:p>
                      <a:pPr algn="just" defTabSz="2945078">
                        <a:defRPr sz="2300"/>
                      </a:pPr>
                      <a:r>
                        <a:rPr lang="tr-TR" sz="2400" b="0" i="0" u="none" strike="noStrike" cap="none" spc="0" baseline="0" dirty="0" err="1">
                          <a:ln>
                            <a:noFill/>
                          </a:ln>
                          <a:solidFill>
                            <a:srgbClr val="000000"/>
                          </a:solidFill>
                          <a:effectLst/>
                          <a:uFillTx/>
                          <a:latin typeface="+mn-lt"/>
                          <a:ea typeface="+mn-ea"/>
                          <a:cs typeface="+mn-cs"/>
                          <a:sym typeface="Calibri"/>
                        </a:rPr>
                        <a:t>HTML’in</a:t>
                      </a:r>
                      <a:r>
                        <a:rPr lang="tr-TR" sz="2400" b="0" i="0" u="none" strike="noStrike" cap="none" spc="0" baseline="0" dirty="0">
                          <a:ln>
                            <a:noFill/>
                          </a:ln>
                          <a:solidFill>
                            <a:srgbClr val="000000"/>
                          </a:solidFill>
                          <a:effectLst/>
                          <a:uFillTx/>
                          <a:latin typeface="+mn-lt"/>
                          <a:ea typeface="+mn-ea"/>
                          <a:cs typeface="+mn-cs"/>
                          <a:sym typeface="Calibri"/>
                        </a:rPr>
                        <a:t> bize sunduğu </a:t>
                      </a:r>
                      <a:r>
                        <a:rPr lang="tr-TR" sz="2400" b="0" i="0" u="none" strike="noStrike" cap="none" spc="0" baseline="0" dirty="0" err="1">
                          <a:ln>
                            <a:noFill/>
                          </a:ln>
                          <a:solidFill>
                            <a:srgbClr val="000000"/>
                          </a:solidFill>
                          <a:effectLst/>
                          <a:uFillTx/>
                          <a:latin typeface="+mn-lt"/>
                          <a:ea typeface="+mn-ea"/>
                          <a:cs typeface="+mn-cs"/>
                          <a:sym typeface="Calibri"/>
                        </a:rPr>
                        <a:t>canvas</a:t>
                      </a:r>
                      <a:r>
                        <a:rPr lang="tr-TR" sz="2400" b="0" i="0" u="none" strike="noStrike" cap="none" spc="0" baseline="0" dirty="0">
                          <a:ln>
                            <a:noFill/>
                          </a:ln>
                          <a:solidFill>
                            <a:srgbClr val="000000"/>
                          </a:solidFill>
                          <a:effectLst/>
                          <a:uFillTx/>
                          <a:latin typeface="+mn-lt"/>
                          <a:ea typeface="+mn-ea"/>
                          <a:cs typeface="+mn-cs"/>
                          <a:sym typeface="Calibri"/>
                        </a:rPr>
                        <a:t> elementiyle bir oyun geliştirdik.  CSS aracılığıyla stilini geliştirdik.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aracılığıyla ise interaktiflik kazandırdık. </a:t>
                      </a:r>
                      <a:endParaRPr sz="2400" dirty="0"/>
                    </a:p>
                  </a:txBody>
                  <a:tcPr marL="29704" marR="29704" marT="29704" marB="29704" horzOverflow="overflow">
                    <a:lnL>
                      <a:solidFill>
                        <a:srgbClr val="4A7EBB"/>
                      </a:solidFill>
                    </a:lnL>
                    <a:lnR>
                      <a:solidFill>
                        <a:srgbClr val="4A7EBB"/>
                      </a:solidFill>
                    </a:lnR>
                    <a:lnB>
                      <a:solidFill>
                        <a:srgbClr val="4A7EBB"/>
                      </a:solidFill>
                    </a:lnB>
                  </a:tcPr>
                </a:tc>
                <a:extLst>
                  <a:ext uri="{0D108BD9-81ED-4DB2-BD59-A6C34878D82A}">
                    <a16:rowId xmlns:a16="http://schemas.microsoft.com/office/drawing/2014/main" val="10001"/>
                  </a:ext>
                </a:extLst>
              </a:tr>
            </a:tbl>
          </a:graphicData>
        </a:graphic>
      </p:graphicFrame>
      <p:graphicFrame>
        <p:nvGraphicFramePr>
          <p:cNvPr id="122" name="Table 26"/>
          <p:cNvGraphicFramePr/>
          <p:nvPr>
            <p:extLst>
              <p:ext uri="{D42A27DB-BD31-4B8C-83A1-F6EECF244321}">
                <p14:modId xmlns:p14="http://schemas.microsoft.com/office/powerpoint/2010/main" val="1660074504"/>
              </p:ext>
            </p:extLst>
          </p:nvPr>
        </p:nvGraphicFramePr>
        <p:xfrm>
          <a:off x="8242271" y="4906667"/>
          <a:ext cx="6120701" cy="15168790"/>
        </p:xfrm>
        <a:graphic>
          <a:graphicData uri="http://schemas.openxmlformats.org/drawingml/2006/table">
            <a:tbl>
              <a:tblPr firstRow="1">
                <a:tableStyleId>{4C3C2611-4C71-4FC5-86AE-919BDF0F9419}</a:tableStyleId>
              </a:tblPr>
              <a:tblGrid>
                <a:gridCol w="6120701">
                  <a:extLst>
                    <a:ext uri="{9D8B030D-6E8A-4147-A177-3AD203B41FA5}">
                      <a16:colId xmlns:a16="http://schemas.microsoft.com/office/drawing/2014/main" val="20000"/>
                    </a:ext>
                  </a:extLst>
                </a:gridCol>
              </a:tblGrid>
              <a:tr h="892259">
                <a:tc>
                  <a:txBody>
                    <a:bodyPr/>
                    <a:lstStyle/>
                    <a:p>
                      <a:pPr algn="ctr" defTabSz="2945078">
                        <a:defRPr sz="1800" b="0">
                          <a:solidFill>
                            <a:srgbClr val="000000"/>
                          </a:solidFill>
                        </a:defRPr>
                      </a:pPr>
                      <a:r>
                        <a:rPr lang="tr-TR" sz="3500" b="1" dirty="0" err="1"/>
                        <a:t>JavaScript</a:t>
                      </a:r>
                      <a:endParaRPr sz="3500" b="1" dirty="0"/>
                    </a:p>
                  </a:txBody>
                  <a:tcPr marL="29704" marR="29704" marT="29704" marB="29704" horzOverflow="overflow">
                    <a:lnL>
                      <a:solidFill>
                        <a:srgbClr val="4A7EBB"/>
                      </a:solidFill>
                    </a:lnL>
                    <a:lnR>
                      <a:solidFill>
                        <a:srgbClr val="4A7EBB"/>
                      </a:solidFill>
                    </a:lnR>
                    <a:solidFill>
                      <a:schemeClr val="accent1">
                        <a:lumOff val="23725"/>
                      </a:schemeClr>
                    </a:solidFill>
                  </a:tcPr>
                </a:tc>
                <a:extLst>
                  <a:ext uri="{0D108BD9-81ED-4DB2-BD59-A6C34878D82A}">
                    <a16:rowId xmlns:a16="http://schemas.microsoft.com/office/drawing/2014/main" val="10000"/>
                  </a:ext>
                </a:extLst>
              </a:tr>
              <a:tr h="14276531">
                <a:tc>
                  <a:txBody>
                    <a:bodyPr/>
                    <a:lstStyle/>
                    <a:p>
                      <a:pPr algn="just" defTabSz="2945078">
                        <a:defRPr sz="2300"/>
                      </a:pPr>
                      <a:r>
                        <a:rPr lang="tr-TR" dirty="0"/>
                        <a:t>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web geliştiricilerinin web sayfaları, uygulamalar, sunucular ve hatta oyunlar geliştirirken daha dinamik etkileşimler oluşturmak için yaygın olarak kullandıkları bir programlama dilidir.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1995 yılında bir Netscape çalışanı olan </a:t>
                      </a:r>
                      <a:r>
                        <a:rPr lang="tr-TR" sz="2400" b="0" i="0" u="none" strike="noStrike" cap="none" spc="0" baseline="0" dirty="0" err="1">
                          <a:ln>
                            <a:noFill/>
                          </a:ln>
                          <a:solidFill>
                            <a:srgbClr val="000000"/>
                          </a:solidFill>
                          <a:effectLst/>
                          <a:uFillTx/>
                          <a:latin typeface="+mn-lt"/>
                          <a:ea typeface="+mn-ea"/>
                          <a:cs typeface="+mn-cs"/>
                          <a:sym typeface="Calibri"/>
                        </a:rPr>
                        <a:t>Brendan</a:t>
                      </a:r>
                      <a:r>
                        <a:rPr lang="tr-TR" sz="2400" b="0" i="0" u="none" strike="noStrike" cap="none" spc="0" baseline="0" dirty="0">
                          <a:ln>
                            <a:noFill/>
                          </a:ln>
                          <a:solidFill>
                            <a:srgbClr val="000000"/>
                          </a:solidFill>
                          <a:effectLst/>
                          <a:uFillTx/>
                          <a:latin typeface="+mn-lt"/>
                          <a:ea typeface="+mn-ea"/>
                          <a:cs typeface="+mn-cs"/>
                          <a:sym typeface="Calibri"/>
                        </a:rPr>
                        <a:t> </a:t>
                      </a:r>
                      <a:r>
                        <a:rPr lang="tr-TR" sz="2400" b="0" i="0" u="none" strike="noStrike" cap="none" spc="0" baseline="0" dirty="0" err="1">
                          <a:ln>
                            <a:noFill/>
                          </a:ln>
                          <a:solidFill>
                            <a:srgbClr val="000000"/>
                          </a:solidFill>
                          <a:effectLst/>
                          <a:uFillTx/>
                          <a:latin typeface="+mn-lt"/>
                          <a:ea typeface="+mn-ea"/>
                          <a:cs typeface="+mn-cs"/>
                          <a:sym typeface="Calibri"/>
                        </a:rPr>
                        <a:t>Eich</a:t>
                      </a:r>
                      <a:r>
                        <a:rPr lang="tr-TR" sz="2400" b="0" i="0" u="none" strike="noStrike" cap="none" spc="0" baseline="0" dirty="0">
                          <a:ln>
                            <a:noFill/>
                          </a:ln>
                          <a:solidFill>
                            <a:srgbClr val="000000"/>
                          </a:solidFill>
                          <a:effectLst/>
                          <a:uFillTx/>
                          <a:latin typeface="+mn-lt"/>
                          <a:ea typeface="+mn-ea"/>
                          <a:cs typeface="+mn-cs"/>
                          <a:sym typeface="Calibri"/>
                        </a:rPr>
                        <a:t> tarafından 10 günlük bir süre içerisinde oluşturulmuştur. Java ve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birbirinden ayrı iki programlama dilidir. Önceden sadece tarayıcılarımızda kullanabildiğimiz </a:t>
                      </a:r>
                      <a:r>
                        <a:rPr lang="tr-TR" sz="2400" b="0" i="0" u="none" strike="noStrike" cap="none" spc="0" baseline="0" dirty="0" err="1">
                          <a:ln>
                            <a:noFill/>
                          </a:ln>
                          <a:solidFill>
                            <a:srgbClr val="000000"/>
                          </a:solidFill>
                          <a:effectLst/>
                          <a:uFillTx/>
                          <a:latin typeface="+mn-lt"/>
                          <a:ea typeface="+mn-ea"/>
                          <a:cs typeface="+mn-cs"/>
                          <a:sym typeface="Calibri"/>
                        </a:rPr>
                        <a:t>JavaScript’i</a:t>
                      </a:r>
                      <a:r>
                        <a:rPr lang="tr-TR" sz="2400" b="0" i="0" u="none" strike="noStrike" cap="none" spc="0" baseline="0" dirty="0">
                          <a:ln>
                            <a:noFill/>
                          </a:ln>
                          <a:solidFill>
                            <a:srgbClr val="000000"/>
                          </a:solidFill>
                          <a:effectLst/>
                          <a:uFillTx/>
                          <a:latin typeface="+mn-lt"/>
                          <a:ea typeface="+mn-ea"/>
                          <a:cs typeface="+mn-cs"/>
                          <a:sym typeface="Calibri"/>
                        </a:rPr>
                        <a:t> 2009’dan beri sunucu tarafında da kullanabiliyoruz(Node.js). Tarayıcı tarafında da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sürekli gelişim göstermekte.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tarayıcı tarafında çalışmak için </a:t>
                      </a:r>
                      <a:r>
                        <a:rPr lang="tr-TR" sz="2400" b="0" i="0" u="none" strike="noStrike" cap="none" spc="0" baseline="0" dirty="0" err="1">
                          <a:ln>
                            <a:noFill/>
                          </a:ln>
                          <a:solidFill>
                            <a:srgbClr val="000000"/>
                          </a:solidFill>
                          <a:effectLst/>
                          <a:uFillTx/>
                          <a:latin typeface="+mn-lt"/>
                          <a:ea typeface="+mn-ea"/>
                          <a:cs typeface="+mn-cs"/>
                          <a:sym typeface="Calibri"/>
                        </a:rPr>
                        <a:t>HTML’in</a:t>
                      </a:r>
                      <a:r>
                        <a:rPr lang="tr-TR" sz="2400" b="0" i="0" u="none" strike="noStrike" cap="none" spc="0" baseline="0" dirty="0">
                          <a:ln>
                            <a:noFill/>
                          </a:ln>
                          <a:solidFill>
                            <a:srgbClr val="000000"/>
                          </a:solidFill>
                          <a:effectLst/>
                          <a:uFillTx/>
                          <a:latin typeface="+mn-lt"/>
                          <a:ea typeface="+mn-ea"/>
                          <a:cs typeface="+mn-cs"/>
                          <a:sym typeface="Calibri"/>
                        </a:rPr>
                        <a:t> «</a:t>
                      </a:r>
                      <a:r>
                        <a:rPr lang="tr-TR" sz="2400" b="0" i="0" u="none" strike="noStrike" cap="none" spc="0" baseline="0" dirty="0" err="1">
                          <a:ln>
                            <a:noFill/>
                          </a:ln>
                          <a:solidFill>
                            <a:srgbClr val="000000"/>
                          </a:solidFill>
                          <a:effectLst/>
                          <a:uFillTx/>
                          <a:latin typeface="+mn-lt"/>
                          <a:ea typeface="+mn-ea"/>
                          <a:cs typeface="+mn-cs"/>
                          <a:sym typeface="Calibri"/>
                        </a:rPr>
                        <a:t>script</a:t>
                      </a:r>
                      <a:r>
                        <a:rPr lang="tr-TR" sz="2400" b="0" i="0" u="none" strike="noStrike" cap="none" spc="0" baseline="0" dirty="0">
                          <a:ln>
                            <a:noFill/>
                          </a:ln>
                          <a:solidFill>
                            <a:srgbClr val="000000"/>
                          </a:solidFill>
                          <a:effectLst/>
                          <a:uFillTx/>
                          <a:latin typeface="+mn-lt"/>
                          <a:ea typeface="+mn-ea"/>
                          <a:cs typeface="+mn-cs"/>
                          <a:sym typeface="Calibri"/>
                        </a:rPr>
                        <a:t>» etiketine ihtiyaç duyar. Tarayıcımız yukarıdan her zaman kodumuzu yukarıdan aşağıya doğru okur. </a:t>
                      </a:r>
                      <a:r>
                        <a:rPr lang="tr-TR" sz="2400" b="0" i="0" u="none" strike="noStrike" cap="none" spc="0" baseline="0" dirty="0" err="1">
                          <a:ln>
                            <a:noFill/>
                          </a:ln>
                          <a:solidFill>
                            <a:srgbClr val="000000"/>
                          </a:solidFill>
                          <a:effectLst/>
                          <a:uFillTx/>
                          <a:latin typeface="+mn-lt"/>
                          <a:ea typeface="+mn-ea"/>
                          <a:cs typeface="+mn-cs"/>
                          <a:sym typeface="Calibri"/>
                        </a:rPr>
                        <a:t>JavaScript’in</a:t>
                      </a:r>
                      <a:r>
                        <a:rPr lang="tr-TR" sz="2400" b="0" i="0" u="none" strike="noStrike" cap="none" spc="0" baseline="0" dirty="0">
                          <a:ln>
                            <a:noFill/>
                          </a:ln>
                          <a:solidFill>
                            <a:srgbClr val="000000"/>
                          </a:solidFill>
                          <a:effectLst/>
                          <a:uFillTx/>
                          <a:latin typeface="+mn-lt"/>
                          <a:ea typeface="+mn-ea"/>
                          <a:cs typeface="+mn-cs"/>
                          <a:sym typeface="Calibri"/>
                        </a:rPr>
                        <a:t> gerçekleştirdiği işlemler genellikle maliyetli oluğu için HTML dosyamızın en altlarına yerleştirilir. Bu sayede sayfamızın yüklenme süresi azaltılmış olur. Peki </a:t>
                      </a:r>
                      <a:r>
                        <a:rPr lang="tr-TR" sz="2400" b="0" i="0" u="none" strike="noStrike" cap="none" spc="0" baseline="0" dirty="0" err="1">
                          <a:ln>
                            <a:noFill/>
                          </a:ln>
                          <a:solidFill>
                            <a:srgbClr val="000000"/>
                          </a:solidFill>
                          <a:effectLst/>
                          <a:uFillTx/>
                          <a:latin typeface="+mn-lt"/>
                          <a:ea typeface="+mn-ea"/>
                          <a:cs typeface="+mn-cs"/>
                          <a:sym typeface="Calibri"/>
                        </a:rPr>
                        <a:t>JavaScript</a:t>
                      </a:r>
                      <a:r>
                        <a:rPr lang="tr-TR" sz="2400" b="0" i="0" u="none" strike="noStrike" cap="none" spc="0" baseline="0" dirty="0">
                          <a:ln>
                            <a:noFill/>
                          </a:ln>
                          <a:solidFill>
                            <a:srgbClr val="000000"/>
                          </a:solidFill>
                          <a:effectLst/>
                          <a:uFillTx/>
                          <a:latin typeface="+mn-lt"/>
                          <a:ea typeface="+mn-ea"/>
                          <a:cs typeface="+mn-cs"/>
                          <a:sym typeface="Calibri"/>
                        </a:rPr>
                        <a:t> kodumuz başka neler yapabilir? Asıl olarak </a:t>
                      </a:r>
                      <a:r>
                        <a:rPr lang="tr-TR" sz="2400" b="0" i="0" u="none" strike="noStrike" cap="none" spc="0" baseline="0" dirty="0" err="1">
                          <a:ln>
                            <a:noFill/>
                          </a:ln>
                          <a:solidFill>
                            <a:srgbClr val="000000"/>
                          </a:solidFill>
                          <a:effectLst/>
                          <a:uFillTx/>
                          <a:latin typeface="+mn-lt"/>
                          <a:ea typeface="+mn-ea"/>
                          <a:cs typeface="+mn-cs"/>
                          <a:sym typeface="Calibri"/>
                        </a:rPr>
                        <a:t>JavaScript’in</a:t>
                      </a:r>
                      <a:r>
                        <a:rPr lang="tr-TR" sz="2400" b="0" i="0" u="none" strike="noStrike" cap="none" spc="0" baseline="0" dirty="0">
                          <a:ln>
                            <a:noFill/>
                          </a:ln>
                          <a:solidFill>
                            <a:srgbClr val="000000"/>
                          </a:solidFill>
                          <a:effectLst/>
                          <a:uFillTx/>
                          <a:latin typeface="+mn-lt"/>
                          <a:ea typeface="+mn-ea"/>
                          <a:cs typeface="+mn-cs"/>
                          <a:sym typeface="Calibri"/>
                        </a:rPr>
                        <a:t> yaptığı iki görev vardır. Bir elementi seçmek ve onu manipüle etmek. </a:t>
                      </a:r>
                      <a:endParaRPr sz="2400" b="0" dirty="0"/>
                    </a:p>
                    <a:p>
                      <a:pPr algn="just" defTabSz="2945078">
                        <a:defRPr sz="2300"/>
                      </a:pPr>
                      <a:endParaRPr dirty="0"/>
                    </a:p>
                    <a:p>
                      <a:pPr algn="just" defTabSz="2945078">
                        <a:defRPr sz="2300"/>
                      </a:pPr>
                      <a:endParaRPr dirty="0"/>
                    </a:p>
                    <a:p>
                      <a:pPr algn="just" defTabSz="2945078">
                        <a:defRPr sz="2300"/>
                      </a:pPr>
                      <a:endParaRP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r>
                        <a:rPr lang="tr-TR" baseline="0" dirty="0"/>
                        <a:t>  </a:t>
                      </a:r>
                    </a:p>
                    <a:p>
                      <a:pPr algn="just" defTabSz="2945078">
                        <a:defRPr sz="2300"/>
                      </a:pPr>
                      <a:r>
                        <a:rPr lang="tr-TR" baseline="0" dirty="0"/>
                        <a:t>  </a:t>
                      </a:r>
                      <a:r>
                        <a:rPr lang="tr-TR" sz="2400" baseline="0" dirty="0" err="1"/>
                        <a:t>JavaScript</a:t>
                      </a:r>
                      <a:r>
                        <a:rPr lang="tr-TR" sz="2400" baseline="0" dirty="0"/>
                        <a:t> için bugünlerde birçok farklı kütüphane ve </a:t>
                      </a:r>
                      <a:r>
                        <a:rPr lang="tr-TR" sz="2400" baseline="0" dirty="0" err="1"/>
                        <a:t>framework</a:t>
                      </a:r>
                      <a:r>
                        <a:rPr lang="tr-TR" sz="2400" baseline="0" dirty="0"/>
                        <a:t> oluşturuluyor. Bunlara örnek olarak React.js, </a:t>
                      </a:r>
                      <a:r>
                        <a:rPr lang="tr-TR" sz="2400" baseline="0" dirty="0" err="1"/>
                        <a:t>Angular</a:t>
                      </a:r>
                      <a:r>
                        <a:rPr lang="tr-TR" sz="2400" baseline="0" dirty="0"/>
                        <a:t> ve </a:t>
                      </a:r>
                      <a:r>
                        <a:rPr lang="tr-TR" sz="2400" baseline="0" dirty="0" err="1"/>
                        <a:t>Vue.js’i</a:t>
                      </a:r>
                      <a:r>
                        <a:rPr lang="tr-TR" sz="2400" baseline="0" dirty="0"/>
                        <a:t> verebiliriz. </a:t>
                      </a:r>
                    </a:p>
                    <a:p>
                      <a:pPr algn="just" defTabSz="2945078">
                        <a:defRPr sz="2300"/>
                      </a:pPr>
                      <a:endParaRPr dirty="0"/>
                    </a:p>
                  </a:txBody>
                  <a:tcPr marL="29704" marR="29704" marT="29704" marB="29704" horzOverflow="overflow">
                    <a:lnL>
                      <a:solidFill>
                        <a:srgbClr val="4A7EBB"/>
                      </a:solidFill>
                    </a:lnL>
                    <a:lnR>
                      <a:solidFill>
                        <a:srgbClr val="4A7EBB"/>
                      </a:solidFill>
                    </a:lnR>
                    <a:lnB>
                      <a:solidFill>
                        <a:srgbClr val="4A7EBB"/>
                      </a:solidFill>
                    </a:lnB>
                    <a:solidFill>
                      <a:srgbClr val="F2F2F2"/>
                    </a:solidFill>
                  </a:tcPr>
                </a:tc>
                <a:extLst>
                  <a:ext uri="{0D108BD9-81ED-4DB2-BD59-A6C34878D82A}">
                    <a16:rowId xmlns:a16="http://schemas.microsoft.com/office/drawing/2014/main" val="10001"/>
                  </a:ext>
                </a:extLst>
              </a:tr>
            </a:tbl>
          </a:graphicData>
        </a:graphic>
      </p:graphicFrame>
      <p:graphicFrame>
        <p:nvGraphicFramePr>
          <p:cNvPr id="123" name="Table 29"/>
          <p:cNvGraphicFramePr/>
          <p:nvPr>
            <p:extLst>
              <p:ext uri="{D42A27DB-BD31-4B8C-83A1-F6EECF244321}">
                <p14:modId xmlns:p14="http://schemas.microsoft.com/office/powerpoint/2010/main" val="1694741161"/>
              </p:ext>
            </p:extLst>
          </p:nvPr>
        </p:nvGraphicFramePr>
        <p:xfrm>
          <a:off x="23040230" y="4906668"/>
          <a:ext cx="6120701" cy="5934427"/>
        </p:xfrm>
        <a:graphic>
          <a:graphicData uri="http://schemas.openxmlformats.org/drawingml/2006/table">
            <a:tbl>
              <a:tblPr firstRow="1">
                <a:tableStyleId>{4C3C2611-4C71-4FC5-86AE-919BDF0F9419}</a:tableStyleId>
              </a:tblPr>
              <a:tblGrid>
                <a:gridCol w="6120701">
                  <a:extLst>
                    <a:ext uri="{9D8B030D-6E8A-4147-A177-3AD203B41FA5}">
                      <a16:colId xmlns:a16="http://schemas.microsoft.com/office/drawing/2014/main" val="20000"/>
                    </a:ext>
                  </a:extLst>
                </a:gridCol>
              </a:tblGrid>
              <a:tr h="445113">
                <a:tc>
                  <a:txBody>
                    <a:bodyPr/>
                    <a:lstStyle/>
                    <a:p>
                      <a:pPr algn="l" defTabSz="2945078">
                        <a:defRPr sz="1800" b="0">
                          <a:solidFill>
                            <a:srgbClr val="000000"/>
                          </a:solidFill>
                        </a:defRPr>
                      </a:pPr>
                      <a:r>
                        <a:rPr sz="3500" b="1" dirty="0" err="1"/>
                        <a:t>Sonuç</a:t>
                      </a:r>
                      <a:r>
                        <a:rPr sz="3500" b="1" dirty="0"/>
                        <a:t> </a:t>
                      </a:r>
                    </a:p>
                  </a:txBody>
                  <a:tcPr marL="29704" marR="29704" marT="29704" marB="29704" horzOverflow="overflow">
                    <a:lnL>
                      <a:solidFill>
                        <a:srgbClr val="4A7EBB"/>
                      </a:solidFill>
                    </a:lnL>
                    <a:lnR>
                      <a:solidFill>
                        <a:srgbClr val="4A7EBB"/>
                      </a:solidFill>
                    </a:lnR>
                    <a:solidFill>
                      <a:schemeClr val="accent1">
                        <a:lumOff val="23725"/>
                      </a:schemeClr>
                    </a:solidFill>
                  </a:tcPr>
                </a:tc>
                <a:extLst>
                  <a:ext uri="{0D108BD9-81ED-4DB2-BD59-A6C34878D82A}">
                    <a16:rowId xmlns:a16="http://schemas.microsoft.com/office/drawing/2014/main" val="10000"/>
                  </a:ext>
                </a:extLst>
              </a:tr>
              <a:tr h="5341619">
                <a:tc>
                  <a:txBody>
                    <a:bodyPr/>
                    <a:lstStyle/>
                    <a:p>
                      <a:pPr marL="0" marR="0" lvl="0" indent="0" algn="l" defTabSz="2949095" rtl="0" eaLnBrk="1" fontAlgn="auto" latinLnBrk="0" hangingPunct="1">
                        <a:lnSpc>
                          <a:spcPct val="100000"/>
                        </a:lnSpc>
                        <a:spcBef>
                          <a:spcPts val="0"/>
                        </a:spcBef>
                        <a:spcAft>
                          <a:spcPts val="0"/>
                        </a:spcAft>
                        <a:buClrTx/>
                        <a:buSzTx/>
                        <a:buFontTx/>
                        <a:buNone/>
                        <a:tabLst/>
                        <a:defRPr/>
                      </a:pPr>
                      <a:r>
                        <a:rPr lang="tr-TR" sz="2400" dirty="0"/>
                        <a:t>HTML, CSS, </a:t>
                      </a:r>
                      <a:r>
                        <a:rPr lang="tr-TR" sz="2400" dirty="0" err="1"/>
                        <a:t>JavaScript</a:t>
                      </a:r>
                      <a:r>
                        <a:rPr lang="tr-TR" sz="2400" dirty="0"/>
                        <a:t> kullanarak </a:t>
                      </a:r>
                      <a:r>
                        <a:rPr lang="tr-TR" sz="2400" b="0" i="0" u="none" strike="noStrike" cap="none" spc="0" baseline="0" dirty="0">
                          <a:ln>
                            <a:noFill/>
                          </a:ln>
                          <a:solidFill>
                            <a:srgbClr val="000000"/>
                          </a:solidFill>
                          <a:effectLst/>
                          <a:uFillTx/>
                          <a:latin typeface="+mn-lt"/>
                          <a:ea typeface="+mn-ea"/>
                          <a:cs typeface="+mn-cs"/>
                          <a:sym typeface="Calibri"/>
                        </a:rPr>
                        <a:t>hem çizim yapmayı hem fonksiyon-sınıf yapısını kullanmayı çok iyi öğretti. </a:t>
                      </a:r>
                      <a:endParaRPr lang="tr-TR" sz="2400" b="0" i="0" u="none" strike="noStrike" cap="none" spc="0" baseline="0" dirty="0" smtClean="0">
                        <a:ln>
                          <a:noFill/>
                        </a:ln>
                        <a:solidFill>
                          <a:srgbClr val="000000"/>
                        </a:solidFill>
                        <a:effectLst/>
                        <a:uFillTx/>
                        <a:latin typeface="+mn-lt"/>
                        <a:ea typeface="+mn-ea"/>
                        <a:cs typeface="+mn-cs"/>
                        <a:sym typeface="Calibri"/>
                      </a:endParaRPr>
                    </a:p>
                    <a:p>
                      <a:pPr marL="0" marR="0" lvl="0" indent="0" algn="l" defTabSz="2949095" rtl="0" eaLnBrk="1" fontAlgn="auto" latinLnBrk="0" hangingPunct="1">
                        <a:lnSpc>
                          <a:spcPct val="100000"/>
                        </a:lnSpc>
                        <a:spcBef>
                          <a:spcPts val="0"/>
                        </a:spcBef>
                        <a:spcAft>
                          <a:spcPts val="0"/>
                        </a:spcAft>
                        <a:buClrTx/>
                        <a:buSzTx/>
                        <a:buFontTx/>
                        <a:buNone/>
                        <a:tabLst/>
                        <a:defRPr/>
                      </a:pPr>
                      <a:endParaRPr lang="tr-TR" sz="2400" b="0" i="0" u="none" strike="noStrike" cap="none" spc="0" baseline="0" dirty="0">
                        <a:ln>
                          <a:noFill/>
                        </a:ln>
                        <a:solidFill>
                          <a:srgbClr val="000000"/>
                        </a:solidFill>
                        <a:effectLst/>
                        <a:uFillTx/>
                        <a:latin typeface="+mn-lt"/>
                        <a:ea typeface="+mn-ea"/>
                        <a:cs typeface="+mn-cs"/>
                        <a:sym typeface="Calibri"/>
                      </a:endParaRPr>
                    </a:p>
                    <a:p>
                      <a:pPr marL="0" marR="0" lvl="0" indent="0" algn="l" defTabSz="2949095" rtl="0" eaLnBrk="1" fontAlgn="auto" latinLnBrk="0" hangingPunct="1">
                        <a:lnSpc>
                          <a:spcPct val="100000"/>
                        </a:lnSpc>
                        <a:spcBef>
                          <a:spcPts val="0"/>
                        </a:spcBef>
                        <a:spcAft>
                          <a:spcPts val="0"/>
                        </a:spcAft>
                        <a:buClrTx/>
                        <a:buSzTx/>
                        <a:buFontTx/>
                        <a:buNone/>
                        <a:tabLst/>
                        <a:defRPr/>
                      </a:pPr>
                      <a:endParaRPr lang="tr-TR" sz="2400" dirty="0"/>
                    </a:p>
                    <a:p>
                      <a:pPr algn="l"/>
                      <a:endParaRPr lang="tr-TR" sz="2300" dirty="0"/>
                    </a:p>
                  </a:txBody>
                  <a:tcPr marL="29704" marR="29704" marT="29704" marB="29704" horzOverflow="overflow">
                    <a:lnL>
                      <a:solidFill>
                        <a:srgbClr val="4A7EBB"/>
                      </a:solidFill>
                    </a:lnL>
                    <a:lnR>
                      <a:solidFill>
                        <a:srgbClr val="4A7EBB"/>
                      </a:solidFill>
                    </a:lnR>
                    <a:lnB>
                      <a:solidFill>
                        <a:srgbClr val="4A7EBB"/>
                      </a:solidFill>
                    </a:lnB>
                  </a:tcPr>
                </a:tc>
                <a:extLst>
                  <a:ext uri="{0D108BD9-81ED-4DB2-BD59-A6C34878D82A}">
                    <a16:rowId xmlns:a16="http://schemas.microsoft.com/office/drawing/2014/main" val="10001"/>
                  </a:ext>
                </a:extLst>
              </a:tr>
            </a:tbl>
          </a:graphicData>
        </a:graphic>
      </p:graphicFrame>
      <p:graphicFrame>
        <p:nvGraphicFramePr>
          <p:cNvPr id="124" name="Table 30"/>
          <p:cNvGraphicFramePr/>
          <p:nvPr>
            <p:extLst>
              <p:ext uri="{D42A27DB-BD31-4B8C-83A1-F6EECF244321}">
                <p14:modId xmlns:p14="http://schemas.microsoft.com/office/powerpoint/2010/main" val="4275943975"/>
              </p:ext>
            </p:extLst>
          </p:nvPr>
        </p:nvGraphicFramePr>
        <p:xfrm>
          <a:off x="15704300" y="4906667"/>
          <a:ext cx="6120701" cy="15129172"/>
        </p:xfrm>
        <a:graphic>
          <a:graphicData uri="http://schemas.openxmlformats.org/drawingml/2006/table">
            <a:tbl>
              <a:tblPr firstRow="1">
                <a:tableStyleId>{4C3C2611-4C71-4FC5-86AE-919BDF0F9419}</a:tableStyleId>
              </a:tblPr>
              <a:tblGrid>
                <a:gridCol w="6120701">
                  <a:extLst>
                    <a:ext uri="{9D8B030D-6E8A-4147-A177-3AD203B41FA5}">
                      <a16:colId xmlns:a16="http://schemas.microsoft.com/office/drawing/2014/main" val="20000"/>
                    </a:ext>
                  </a:extLst>
                </a:gridCol>
              </a:tblGrid>
              <a:tr h="915423">
                <a:tc>
                  <a:txBody>
                    <a:bodyPr/>
                    <a:lstStyle/>
                    <a:p>
                      <a:pPr algn="ctr" defTabSz="2945078">
                        <a:defRPr sz="1800" b="0">
                          <a:solidFill>
                            <a:srgbClr val="000000"/>
                          </a:solidFill>
                        </a:defRPr>
                      </a:pPr>
                      <a:r>
                        <a:rPr lang="tr-TR" sz="3500" b="1" dirty="0"/>
                        <a:t>Proje-</a:t>
                      </a:r>
                      <a:r>
                        <a:rPr lang="tr-TR" sz="3500" b="1" dirty="0" err="1"/>
                        <a:t>Pacman</a:t>
                      </a:r>
                      <a:endParaRPr sz="3500" b="1" dirty="0"/>
                    </a:p>
                  </a:txBody>
                  <a:tcPr marL="29704" marR="29704" marT="29704" marB="29704" horzOverflow="overflow">
                    <a:lnL>
                      <a:solidFill>
                        <a:schemeClr val="accent3"/>
                      </a:solidFill>
                      <a:miter lim="400000"/>
                    </a:lnL>
                    <a:lnR>
                      <a:solidFill>
                        <a:schemeClr val="accent3"/>
                      </a:solidFill>
                      <a:miter lim="400000"/>
                    </a:lnR>
                    <a:lnT>
                      <a:solidFill>
                        <a:schemeClr val="accent3"/>
                      </a:solidFill>
                      <a:miter lim="400000"/>
                    </a:lnT>
                    <a:solidFill>
                      <a:schemeClr val="accent1">
                        <a:lumOff val="23725"/>
                      </a:schemeClr>
                    </a:solidFill>
                  </a:tcPr>
                </a:tc>
                <a:extLst>
                  <a:ext uri="{0D108BD9-81ED-4DB2-BD59-A6C34878D82A}">
                    <a16:rowId xmlns:a16="http://schemas.microsoft.com/office/drawing/2014/main" val="10000"/>
                  </a:ext>
                </a:extLst>
              </a:tr>
              <a:tr h="14213749">
                <a:tc>
                  <a:txBody>
                    <a:bodyPr/>
                    <a:lstStyle/>
                    <a:p>
                      <a:pPr algn="just" defTabSz="2945078">
                        <a:defRPr sz="2300"/>
                      </a:pPr>
                      <a:r>
                        <a:rPr lang="tr-TR" dirty="0"/>
                        <a:t>   </a:t>
                      </a:r>
                      <a:r>
                        <a:rPr lang="tr-TR" sz="2400" dirty="0"/>
                        <a:t>Öncelikle oyun geliştirmek için </a:t>
                      </a:r>
                      <a:r>
                        <a:rPr lang="tr-TR" sz="2400" dirty="0" err="1"/>
                        <a:t>HTML’in</a:t>
                      </a:r>
                      <a:r>
                        <a:rPr lang="tr-TR" sz="2400" dirty="0"/>
                        <a:t> bize verdiği </a:t>
                      </a:r>
                      <a:r>
                        <a:rPr lang="tr-TR" sz="2400" dirty="0" err="1"/>
                        <a:t>canvas</a:t>
                      </a:r>
                      <a:r>
                        <a:rPr lang="tr-TR" sz="2400" dirty="0"/>
                        <a:t> elementini anlamalıyız. </a:t>
                      </a:r>
                      <a:r>
                        <a:rPr lang="tr-TR" sz="2400" dirty="0" err="1"/>
                        <a:t>Canvas</a:t>
                      </a:r>
                      <a:r>
                        <a:rPr lang="tr-TR" sz="2400" dirty="0"/>
                        <a:t> Türkçesiyle tabloya denk geliyor. Kelime anlamını düşündüğümüzde bize bir fikir veriyor. Asıl görevi </a:t>
                      </a:r>
                      <a:r>
                        <a:rPr lang="tr-TR" sz="2400" dirty="0" err="1"/>
                        <a:t>JavaScript</a:t>
                      </a:r>
                      <a:r>
                        <a:rPr lang="tr-TR" sz="2400" dirty="0"/>
                        <a:t> aracılığıyla bize ekrana bir şeyler çizme imkanı veriyor. </a:t>
                      </a:r>
                      <a:r>
                        <a:rPr lang="tr-TR" sz="2400" dirty="0" err="1"/>
                        <a:t>Canvas</a:t>
                      </a:r>
                      <a:r>
                        <a:rPr lang="tr-TR" sz="2400" dirty="0"/>
                        <a:t> etiketini </a:t>
                      </a:r>
                      <a:r>
                        <a:rPr lang="tr-TR" sz="2400" dirty="0" err="1"/>
                        <a:t>HTML’e</a:t>
                      </a:r>
                      <a:r>
                        <a:rPr lang="tr-TR" sz="2400" dirty="0"/>
                        <a:t> eklediğimizde bize anında dikdörtgen bir şekil ortaya çıkartıyor. </a:t>
                      </a:r>
                      <a:endParaRPr sz="2400" dirty="0"/>
                    </a:p>
                    <a:p>
                      <a:pPr algn="just" defTabSz="2945078">
                        <a:defRPr sz="2300"/>
                      </a:pPr>
                      <a:endParaRPr dirty="0"/>
                    </a:p>
                    <a:p>
                      <a:pPr algn="just" defTabSz="2945078">
                        <a:defRPr sz="2300"/>
                      </a:pPr>
                      <a:endParaRPr dirty="0"/>
                    </a:p>
                    <a:p>
                      <a:pPr algn="just" defTabSz="2945078">
                        <a:defRPr sz="2300"/>
                      </a:pPr>
                      <a:endParaRPr dirty="0"/>
                    </a:p>
                    <a:p>
                      <a:pPr algn="just" defTabSz="2945078">
                        <a:defRPr sz="2300"/>
                      </a:pPr>
                      <a:endParaRPr dirty="0"/>
                    </a:p>
                    <a:p>
                      <a:pPr algn="just" defTabSz="2945078">
                        <a:defRPr sz="2300"/>
                      </a:pPr>
                      <a:endParaRPr dirty="0"/>
                    </a:p>
                    <a:p>
                      <a:pPr algn="just" defTabSz="2945078">
                        <a:defRPr sz="2300"/>
                      </a:pPr>
                      <a:r>
                        <a:rPr lang="tr-TR" dirty="0"/>
                        <a:t>  </a:t>
                      </a:r>
                      <a:r>
                        <a:rPr lang="tr-TR" sz="2400" dirty="0"/>
                        <a:t>Önceden belirttiğimiz gibi </a:t>
                      </a:r>
                      <a:r>
                        <a:rPr lang="tr-TR" sz="2400" dirty="0" err="1"/>
                        <a:t>JavaScript</a:t>
                      </a:r>
                      <a:r>
                        <a:rPr lang="tr-TR" sz="2400" dirty="0"/>
                        <a:t> ile </a:t>
                      </a:r>
                      <a:r>
                        <a:rPr lang="tr-TR" sz="2400" dirty="0" err="1"/>
                        <a:t>canvas</a:t>
                      </a:r>
                      <a:r>
                        <a:rPr lang="tr-TR" sz="2400" dirty="0"/>
                        <a:t> elementini seçip üzerinde çizgi çizebilir, şekiller oluşturabiliriz. </a:t>
                      </a:r>
                    </a:p>
                    <a:p>
                      <a:pPr algn="just" defTabSz="2945078">
                        <a:defRPr sz="2300"/>
                      </a:pPr>
                      <a:endParaRPr dirty="0"/>
                    </a:p>
                    <a:p>
                      <a:pPr algn="just" defTabSz="2945078">
                        <a:defRPr sz="2300"/>
                      </a:pPr>
                      <a:r>
                        <a:rPr lang="tr-TR" dirty="0"/>
                        <a:t> </a:t>
                      </a:r>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endParaRPr lang="tr-TR" dirty="0"/>
                    </a:p>
                    <a:p>
                      <a:pPr algn="just" defTabSz="2945078">
                        <a:defRPr sz="2300"/>
                      </a:pPr>
                      <a:r>
                        <a:rPr lang="tr-TR" dirty="0"/>
                        <a:t>   </a:t>
                      </a:r>
                    </a:p>
                    <a:p>
                      <a:pPr algn="just" defTabSz="2945078">
                        <a:defRPr sz="2300"/>
                      </a:pPr>
                      <a:r>
                        <a:rPr lang="tr-TR" dirty="0"/>
                        <a:t>  Şekillerimizi çizdikten sonra hayaletlerimizi yönlendirmek için ok tuşlarımıza birer olay dinleyici fonksiyon bağladık. Böylece haritamızda istediğimiz gibi hareket ettirebilmeye başladık. Haritamız iki boyutlu bir diziden oluşuyor. </a:t>
                      </a:r>
                    </a:p>
                    <a:p>
                      <a:pPr algn="just" defTabSz="2945078">
                        <a:defRPr sz="2300"/>
                      </a:pPr>
                      <a:endParaRPr lang="tr-TR" dirty="0"/>
                    </a:p>
                    <a:p>
                      <a:pPr algn="just" defTabSz="2945078">
                        <a:defRPr sz="2300"/>
                      </a:pPr>
                      <a:endParaRPr lang="tr-TR" dirty="0"/>
                    </a:p>
                  </a:txBody>
                  <a:tcPr marL="29704" marR="29704" marT="29704" marB="29704" horzOverflow="overflow">
                    <a:lnL>
                      <a:solidFill>
                        <a:schemeClr val="accent3"/>
                      </a:solidFill>
                      <a:miter lim="400000"/>
                    </a:lnL>
                    <a:lnR>
                      <a:solidFill>
                        <a:schemeClr val="accent3"/>
                      </a:solidFill>
                      <a:miter lim="400000"/>
                    </a:lnR>
                    <a:solidFill>
                      <a:srgbClr val="F2F2F2"/>
                    </a:solidFill>
                  </a:tcPr>
                </a:tc>
                <a:extLst>
                  <a:ext uri="{0D108BD9-81ED-4DB2-BD59-A6C34878D82A}">
                    <a16:rowId xmlns:a16="http://schemas.microsoft.com/office/drawing/2014/main" val="10001"/>
                  </a:ext>
                </a:extLst>
              </a:tr>
            </a:tbl>
          </a:graphicData>
        </a:graphic>
      </p:graphicFrame>
      <p:graphicFrame>
        <p:nvGraphicFramePr>
          <p:cNvPr id="125" name="Table 32"/>
          <p:cNvGraphicFramePr/>
          <p:nvPr>
            <p:extLst>
              <p:ext uri="{D42A27DB-BD31-4B8C-83A1-F6EECF244321}">
                <p14:modId xmlns:p14="http://schemas.microsoft.com/office/powerpoint/2010/main" val="232993733"/>
              </p:ext>
            </p:extLst>
          </p:nvPr>
        </p:nvGraphicFramePr>
        <p:xfrm>
          <a:off x="22986228" y="13652656"/>
          <a:ext cx="6228703" cy="6434069"/>
        </p:xfrm>
        <a:graphic>
          <a:graphicData uri="http://schemas.openxmlformats.org/drawingml/2006/table">
            <a:tbl>
              <a:tblPr firstRow="1">
                <a:tableStyleId>{4C3C2611-4C71-4FC5-86AE-919BDF0F9419}</a:tableStyleId>
              </a:tblPr>
              <a:tblGrid>
                <a:gridCol w="6228703">
                  <a:extLst>
                    <a:ext uri="{9D8B030D-6E8A-4147-A177-3AD203B41FA5}">
                      <a16:colId xmlns:a16="http://schemas.microsoft.com/office/drawing/2014/main" val="20000"/>
                    </a:ext>
                  </a:extLst>
                </a:gridCol>
              </a:tblGrid>
              <a:tr h="1770136">
                <a:tc>
                  <a:txBody>
                    <a:bodyPr/>
                    <a:lstStyle/>
                    <a:p>
                      <a:pPr algn="ctr" defTabSz="2945078">
                        <a:defRPr sz="1800" b="0">
                          <a:solidFill>
                            <a:srgbClr val="000000"/>
                          </a:solidFill>
                        </a:defRPr>
                      </a:pPr>
                      <a:endParaRPr lang="tr-TR" sz="3500" b="1" dirty="0" smtClean="0"/>
                    </a:p>
                    <a:p>
                      <a:pPr algn="ctr" defTabSz="2945078">
                        <a:defRPr sz="1800" b="0">
                          <a:solidFill>
                            <a:srgbClr val="000000"/>
                          </a:solidFill>
                        </a:defRPr>
                      </a:pPr>
                      <a:r>
                        <a:rPr sz="3500" b="1" dirty="0" err="1" smtClean="0"/>
                        <a:t>Kaynakça</a:t>
                      </a:r>
                      <a:endParaRPr sz="3500" b="1" dirty="0"/>
                    </a:p>
                  </a:txBody>
                  <a:tcPr marL="29704" marR="29704" marT="29704" marB="29704" horzOverflow="overflow">
                    <a:lnL>
                      <a:solidFill>
                        <a:srgbClr val="4A7EBB"/>
                      </a:solidFill>
                    </a:lnL>
                    <a:lnR>
                      <a:solidFill>
                        <a:srgbClr val="4A7EBB"/>
                      </a:solidFill>
                    </a:lnR>
                    <a:solidFill>
                      <a:schemeClr val="accent1">
                        <a:lumOff val="23725"/>
                      </a:schemeClr>
                    </a:solidFill>
                  </a:tcPr>
                </a:tc>
                <a:extLst>
                  <a:ext uri="{0D108BD9-81ED-4DB2-BD59-A6C34878D82A}">
                    <a16:rowId xmlns:a16="http://schemas.microsoft.com/office/drawing/2014/main" val="10000"/>
                  </a:ext>
                </a:extLst>
              </a:tr>
              <a:tr h="4663933">
                <a:tc>
                  <a:txBody>
                    <a:bodyPr/>
                    <a:lstStyle/>
                    <a:p>
                      <a:pPr algn="l"/>
                      <a:endParaRPr lang="tr-TR" sz="2400" dirty="0" smtClean="0"/>
                    </a:p>
                    <a:p>
                      <a:pPr algn="l"/>
                      <a:r>
                        <a:rPr lang="tr-TR" sz="2400" dirty="0" err="1" smtClean="0"/>
                        <a:t>Mozilla</a:t>
                      </a:r>
                      <a:r>
                        <a:rPr lang="tr-TR" sz="2400" dirty="0" smtClean="0"/>
                        <a:t> </a:t>
                      </a:r>
                      <a:r>
                        <a:rPr lang="tr-TR" sz="2400" dirty="0"/>
                        <a:t>MDN: </a:t>
                      </a:r>
                      <a:r>
                        <a:rPr lang="tr-TR" sz="2400" dirty="0">
                          <a:hlinkClick r:id="rId2"/>
                        </a:rPr>
                        <a:t>https://developer.mozilla.org/en-US/docs/Web</a:t>
                      </a:r>
                      <a:endParaRPr lang="tr-TR" sz="2400" dirty="0"/>
                    </a:p>
                    <a:p>
                      <a:pPr algn="l"/>
                      <a:endParaRPr lang="tr-TR" sz="2400" dirty="0"/>
                    </a:p>
                    <a:p>
                      <a:pPr algn="l"/>
                      <a:r>
                        <a:rPr lang="tr-TR" sz="2400" dirty="0" err="1"/>
                        <a:t>JavaScript</a:t>
                      </a:r>
                      <a:r>
                        <a:rPr lang="tr-TR" sz="2400" dirty="0"/>
                        <a:t> </a:t>
                      </a:r>
                      <a:r>
                        <a:rPr lang="tr-TR" sz="2400" dirty="0" err="1"/>
                        <a:t>Info</a:t>
                      </a:r>
                      <a:r>
                        <a:rPr lang="tr-TR" sz="2400" dirty="0"/>
                        <a:t>: </a:t>
                      </a:r>
                      <a:r>
                        <a:rPr lang="tr-TR" sz="2400" dirty="0">
                          <a:hlinkClick r:id="rId3"/>
                        </a:rPr>
                        <a:t>https://javascript.info/</a:t>
                      </a:r>
                      <a:endParaRPr lang="tr-TR" sz="2400" dirty="0"/>
                    </a:p>
                    <a:p>
                      <a:pPr algn="l"/>
                      <a:endParaRPr lang="tr-TR" sz="2400" dirty="0"/>
                    </a:p>
                    <a:p>
                      <a:pPr algn="l"/>
                      <a:r>
                        <a:rPr lang="tr-TR" sz="2400" dirty="0"/>
                        <a:t>W3 Schools: </a:t>
                      </a:r>
                      <a:r>
                        <a:rPr lang="tr-TR" sz="2400" dirty="0">
                          <a:hlinkClick r:id="rId4"/>
                        </a:rPr>
                        <a:t>https://www.w3schools.com/js/</a:t>
                      </a:r>
                      <a:endParaRPr lang="tr-TR" sz="2400" dirty="0"/>
                    </a:p>
                    <a:p>
                      <a:pPr algn="l"/>
                      <a:endParaRPr lang="tr-TR" sz="2400" dirty="0"/>
                    </a:p>
                  </a:txBody>
                  <a:tcPr marL="29704" marR="29704" marT="29704" marB="29704" horzOverflow="overflow">
                    <a:lnL>
                      <a:solidFill>
                        <a:srgbClr val="4A7EBB"/>
                      </a:solidFill>
                    </a:lnL>
                    <a:lnR>
                      <a:solidFill>
                        <a:srgbClr val="4A7EBB"/>
                      </a:solidFill>
                    </a:lnR>
                    <a:lnB>
                      <a:solidFill>
                        <a:srgbClr val="4A7EBB"/>
                      </a:solidFill>
                    </a:lnB>
                  </a:tcPr>
                </a:tc>
                <a:extLst>
                  <a:ext uri="{0D108BD9-81ED-4DB2-BD59-A6C34878D82A}">
                    <a16:rowId xmlns:a16="http://schemas.microsoft.com/office/drawing/2014/main" val="10001"/>
                  </a:ext>
                </a:extLst>
              </a:tr>
            </a:tbl>
          </a:graphicData>
        </a:graphic>
      </p:graphicFrame>
      <p:pic>
        <p:nvPicPr>
          <p:cNvPr id="126" name="Resim 1" descr="Resim 1"/>
          <p:cNvPicPr>
            <a:picLocks noChangeAspect="1"/>
          </p:cNvPicPr>
          <p:nvPr/>
        </p:nvPicPr>
        <p:blipFill>
          <a:blip r:embed="rId5"/>
          <a:stretch>
            <a:fillRect/>
          </a:stretch>
        </p:blipFill>
        <p:spPr>
          <a:xfrm>
            <a:off x="27618531" y="536897"/>
            <a:ext cx="2202541" cy="2104146"/>
          </a:xfrm>
          <a:prstGeom prst="rect">
            <a:avLst/>
          </a:prstGeom>
          <a:ln w="12700">
            <a:miter lim="400000"/>
          </a:ln>
        </p:spPr>
      </p:pic>
      <p:pic>
        <p:nvPicPr>
          <p:cNvPr id="127" name="Resim 3" descr="Resim 3"/>
          <p:cNvPicPr>
            <a:picLocks noChangeAspect="1"/>
          </p:cNvPicPr>
          <p:nvPr/>
        </p:nvPicPr>
        <p:blipFill>
          <a:blip r:embed="rId6"/>
          <a:stretch>
            <a:fillRect/>
          </a:stretch>
        </p:blipFill>
        <p:spPr>
          <a:xfrm>
            <a:off x="465934" y="487998"/>
            <a:ext cx="2282344" cy="2194562"/>
          </a:xfrm>
          <a:prstGeom prst="rect">
            <a:avLst/>
          </a:prstGeom>
          <a:ln w="12700">
            <a:miter lim="400000"/>
          </a:ln>
        </p:spPr>
      </p:pic>
      <p:graphicFrame>
        <p:nvGraphicFramePr>
          <p:cNvPr id="24" name="Table 25"/>
          <p:cNvGraphicFramePr/>
          <p:nvPr>
            <p:extLst>
              <p:ext uri="{D42A27DB-BD31-4B8C-83A1-F6EECF244321}">
                <p14:modId xmlns:p14="http://schemas.microsoft.com/office/powerpoint/2010/main" val="873679244"/>
              </p:ext>
            </p:extLst>
          </p:nvPr>
        </p:nvGraphicFramePr>
        <p:xfrm>
          <a:off x="856854" y="13213680"/>
          <a:ext cx="6172200" cy="6559640"/>
        </p:xfrm>
        <a:graphic>
          <a:graphicData uri="http://schemas.openxmlformats.org/drawingml/2006/table">
            <a:tbl>
              <a:tblPr firstRow="1">
                <a:tableStyleId>{4C3C2611-4C71-4FC5-86AE-919BDF0F9419}</a:tableStyleId>
              </a:tblPr>
              <a:tblGrid>
                <a:gridCol w="6172200">
                  <a:extLst>
                    <a:ext uri="{9D8B030D-6E8A-4147-A177-3AD203B41FA5}">
                      <a16:colId xmlns:a16="http://schemas.microsoft.com/office/drawing/2014/main" val="20000"/>
                    </a:ext>
                  </a:extLst>
                </a:gridCol>
              </a:tblGrid>
              <a:tr h="648072">
                <a:tc>
                  <a:txBody>
                    <a:bodyPr/>
                    <a:lstStyle/>
                    <a:p>
                      <a:pPr algn="ctr" defTabSz="2945078">
                        <a:defRPr sz="1800" b="0">
                          <a:solidFill>
                            <a:srgbClr val="000000"/>
                          </a:solidFill>
                        </a:defRPr>
                      </a:pPr>
                      <a:r>
                        <a:rPr lang="tr-TR" sz="3500" b="1" dirty="0"/>
                        <a:t>HTML, CSS</a:t>
                      </a:r>
                      <a:endParaRPr sz="3500" b="1" dirty="0"/>
                    </a:p>
                  </a:txBody>
                  <a:tcPr marL="29704" marR="29704" marT="29704" marB="29704" horzOverflow="overflow">
                    <a:lnL>
                      <a:solidFill>
                        <a:srgbClr val="4A7EBB"/>
                      </a:solidFill>
                    </a:lnL>
                    <a:lnR>
                      <a:solidFill>
                        <a:srgbClr val="4A7EBB"/>
                      </a:solidFill>
                    </a:lnR>
                    <a:solidFill>
                      <a:schemeClr val="accent1">
                        <a:lumOff val="23725"/>
                      </a:schemeClr>
                    </a:solidFill>
                  </a:tcPr>
                </a:tc>
                <a:extLst>
                  <a:ext uri="{0D108BD9-81ED-4DB2-BD59-A6C34878D82A}">
                    <a16:rowId xmlns:a16="http://schemas.microsoft.com/office/drawing/2014/main" val="10000"/>
                  </a:ext>
                </a:extLst>
              </a:tr>
              <a:tr h="5904050">
                <a:tc>
                  <a:txBody>
                    <a:bodyPr/>
                    <a:lstStyle/>
                    <a:p>
                      <a:pPr algn="just" defTabSz="2945078">
                        <a:defRPr sz="2300"/>
                      </a:pPr>
                      <a:r>
                        <a:rPr lang="tr-TR" sz="2300" b="0" i="0" u="none" strike="noStrike" cap="none" spc="0" baseline="0" dirty="0">
                          <a:ln>
                            <a:noFill/>
                          </a:ln>
                          <a:solidFill>
                            <a:srgbClr val="000000"/>
                          </a:solidFill>
                          <a:effectLst/>
                          <a:uFillTx/>
                          <a:latin typeface="+mn-lt"/>
                          <a:ea typeface="+mn-ea"/>
                          <a:cs typeface="+mn-cs"/>
                          <a:sym typeface="Calibri"/>
                        </a:rPr>
                        <a:t>   </a:t>
                      </a:r>
                      <a:r>
                        <a:rPr lang="tr-TR" sz="2400" b="0" i="0" u="none" strike="noStrike" cap="none" spc="0" baseline="0" dirty="0">
                          <a:ln>
                            <a:noFill/>
                          </a:ln>
                          <a:solidFill>
                            <a:srgbClr val="000000"/>
                          </a:solidFill>
                          <a:effectLst/>
                          <a:uFillTx/>
                          <a:latin typeface="+mn-lt"/>
                          <a:ea typeface="+mn-ea"/>
                          <a:cs typeface="+mn-cs"/>
                          <a:sym typeface="Calibri"/>
                        </a:rPr>
                        <a:t>HTML web sitesi oluşturmanın en temel yapı taşı diyebiliriz. HTML bir </a:t>
                      </a:r>
                      <a:r>
                        <a:rPr lang="tr-TR" sz="2400" b="0" i="0" u="none" strike="noStrike" cap="none" spc="0" baseline="0" dirty="0" err="1">
                          <a:ln>
                            <a:noFill/>
                          </a:ln>
                          <a:solidFill>
                            <a:srgbClr val="000000"/>
                          </a:solidFill>
                          <a:effectLst/>
                          <a:uFillTx/>
                          <a:latin typeface="+mn-lt"/>
                          <a:ea typeface="+mn-ea"/>
                          <a:cs typeface="+mn-cs"/>
                          <a:sym typeface="Calibri"/>
                        </a:rPr>
                        <a:t>markup</a:t>
                      </a:r>
                      <a:r>
                        <a:rPr lang="tr-TR" sz="2400" b="0" i="0" u="none" strike="noStrike" cap="none" spc="0" baseline="0" dirty="0">
                          <a:ln>
                            <a:noFill/>
                          </a:ln>
                          <a:solidFill>
                            <a:srgbClr val="000000"/>
                          </a:solidFill>
                          <a:effectLst/>
                          <a:uFillTx/>
                          <a:latin typeface="+mn-lt"/>
                          <a:ea typeface="+mn-ea"/>
                          <a:cs typeface="+mn-cs"/>
                          <a:sym typeface="Calibri"/>
                        </a:rPr>
                        <a:t>(işaretleme) dilidir. Tarayıcımız baştan aşağı HTML kodumuzu okuyarak ekranımıza anlamlı şekiller çizer(</a:t>
                      </a:r>
                      <a:r>
                        <a:rPr lang="tr-TR" sz="2400" b="0" i="0" u="none" strike="noStrike" cap="none" spc="0" baseline="0" dirty="0" err="1">
                          <a:ln>
                            <a:noFill/>
                          </a:ln>
                          <a:solidFill>
                            <a:srgbClr val="000000"/>
                          </a:solidFill>
                          <a:effectLst/>
                          <a:uFillTx/>
                          <a:latin typeface="+mn-lt"/>
                          <a:ea typeface="+mn-ea"/>
                          <a:cs typeface="+mn-cs"/>
                          <a:sym typeface="Calibri"/>
                        </a:rPr>
                        <a:t>render</a:t>
                      </a:r>
                      <a:r>
                        <a:rPr lang="tr-TR" sz="2400" b="0" i="0" u="none" strike="noStrike" cap="none" spc="0" baseline="0" dirty="0">
                          <a:ln>
                            <a:noFill/>
                          </a:ln>
                          <a:solidFill>
                            <a:srgbClr val="000000"/>
                          </a:solidFill>
                          <a:effectLst/>
                          <a:uFillTx/>
                          <a:latin typeface="+mn-lt"/>
                          <a:ea typeface="+mn-ea"/>
                          <a:cs typeface="+mn-cs"/>
                          <a:sym typeface="Calibri"/>
                        </a:rPr>
                        <a:t>). HTML için üç ana etiketimiz vardır. Bunlar html, </a:t>
                      </a:r>
                      <a:r>
                        <a:rPr lang="tr-TR" sz="2400" b="0" i="0" u="none" strike="noStrike" cap="none" spc="0" baseline="0" dirty="0" err="1">
                          <a:ln>
                            <a:noFill/>
                          </a:ln>
                          <a:solidFill>
                            <a:srgbClr val="000000"/>
                          </a:solidFill>
                          <a:effectLst/>
                          <a:uFillTx/>
                          <a:latin typeface="+mn-lt"/>
                          <a:ea typeface="+mn-ea"/>
                          <a:cs typeface="+mn-cs"/>
                          <a:sym typeface="Calibri"/>
                        </a:rPr>
                        <a:t>head</a:t>
                      </a:r>
                      <a:r>
                        <a:rPr lang="tr-TR" sz="2400" b="0" i="0" u="none" strike="noStrike" cap="none" spc="0" baseline="0" dirty="0">
                          <a:ln>
                            <a:noFill/>
                          </a:ln>
                          <a:solidFill>
                            <a:srgbClr val="000000"/>
                          </a:solidFill>
                          <a:effectLst/>
                          <a:uFillTx/>
                          <a:latin typeface="+mn-lt"/>
                          <a:ea typeface="+mn-ea"/>
                          <a:cs typeface="+mn-cs"/>
                          <a:sym typeface="Calibri"/>
                        </a:rPr>
                        <a:t> ve </a:t>
                      </a:r>
                      <a:r>
                        <a:rPr lang="tr-TR" sz="2400" b="0" i="0" u="none" strike="noStrike" cap="none" spc="0" baseline="0" dirty="0" err="1">
                          <a:ln>
                            <a:noFill/>
                          </a:ln>
                          <a:solidFill>
                            <a:srgbClr val="000000"/>
                          </a:solidFill>
                          <a:effectLst/>
                          <a:uFillTx/>
                          <a:latin typeface="+mn-lt"/>
                          <a:ea typeface="+mn-ea"/>
                          <a:cs typeface="+mn-cs"/>
                          <a:sym typeface="Calibri"/>
                        </a:rPr>
                        <a:t>body’dir</a:t>
                      </a:r>
                      <a:r>
                        <a:rPr lang="tr-TR" sz="2400" b="0" i="0" u="none" strike="noStrike" cap="none" spc="0" baseline="0" dirty="0">
                          <a:ln>
                            <a:noFill/>
                          </a:ln>
                          <a:solidFill>
                            <a:srgbClr val="000000"/>
                          </a:solidFill>
                          <a:effectLst/>
                          <a:uFillTx/>
                          <a:latin typeface="+mn-lt"/>
                          <a:ea typeface="+mn-ea"/>
                          <a:cs typeface="+mn-cs"/>
                          <a:sym typeface="Calibri"/>
                        </a:rPr>
                        <a:t>. Yazı, resim, video gibi içeriklerimizi ilgili etiketlerimizle HTML dosyamıza ekleyip içeriğimizi web sayfamızda gösterebiliriz.</a:t>
                      </a:r>
                    </a:p>
                    <a:p>
                      <a:pPr algn="just" defTabSz="2945078">
                        <a:defRPr sz="2300"/>
                      </a:pPr>
                      <a:r>
                        <a:rPr lang="tr-TR" sz="2400" b="0" i="0" u="none" strike="noStrike" cap="none" spc="0" baseline="0" dirty="0">
                          <a:ln>
                            <a:noFill/>
                          </a:ln>
                          <a:solidFill>
                            <a:srgbClr val="000000"/>
                          </a:solidFill>
                          <a:effectLst/>
                          <a:uFillTx/>
                          <a:latin typeface="+mn-lt"/>
                          <a:ea typeface="+mn-ea"/>
                          <a:cs typeface="+mn-cs"/>
                          <a:sym typeface="Calibri"/>
                        </a:rPr>
                        <a:t>  CSS ise HTML elementlerimizin kozmetik işlemlerinin yapıldığı bir tanım dilidir. CSS sayesinde HTML elementlerimiz yerini ayarlayabilir, rengini değiştirebilir hatta animasyonlar bile ekleyebiliyoruz. Ayrıca CSS sayesinde farklı mobil cihazlarda yeni görünümler elde edebiliriz(</a:t>
                      </a:r>
                      <a:r>
                        <a:rPr lang="tr-TR" sz="2400" b="0" i="0" u="none" strike="noStrike" cap="none" spc="0" baseline="0" dirty="0" err="1">
                          <a:ln>
                            <a:noFill/>
                          </a:ln>
                          <a:solidFill>
                            <a:srgbClr val="000000"/>
                          </a:solidFill>
                          <a:effectLst/>
                          <a:uFillTx/>
                          <a:latin typeface="+mn-lt"/>
                          <a:ea typeface="+mn-ea"/>
                          <a:cs typeface="+mn-cs"/>
                          <a:sym typeface="Calibri"/>
                        </a:rPr>
                        <a:t>responsive</a:t>
                      </a:r>
                      <a:r>
                        <a:rPr lang="tr-TR" sz="2400" b="0" i="0" u="none" strike="noStrike" cap="none" spc="0" baseline="0" dirty="0">
                          <a:ln>
                            <a:noFill/>
                          </a:ln>
                          <a:solidFill>
                            <a:srgbClr val="000000"/>
                          </a:solidFill>
                          <a:effectLst/>
                          <a:uFillTx/>
                          <a:latin typeface="+mn-lt"/>
                          <a:ea typeface="+mn-ea"/>
                          <a:cs typeface="+mn-cs"/>
                          <a:sym typeface="Calibri"/>
                        </a:rPr>
                        <a:t> </a:t>
                      </a:r>
                      <a:r>
                        <a:rPr lang="tr-TR" sz="2400" b="0" i="0" u="none" strike="noStrike" cap="none" spc="0" baseline="0" dirty="0" err="1">
                          <a:ln>
                            <a:noFill/>
                          </a:ln>
                          <a:solidFill>
                            <a:srgbClr val="000000"/>
                          </a:solidFill>
                          <a:effectLst/>
                          <a:uFillTx/>
                          <a:latin typeface="+mn-lt"/>
                          <a:ea typeface="+mn-ea"/>
                          <a:cs typeface="+mn-cs"/>
                          <a:sym typeface="Calibri"/>
                        </a:rPr>
                        <a:t>design</a:t>
                      </a:r>
                      <a:r>
                        <a:rPr lang="tr-TR" sz="2400" b="0" i="0" u="none" strike="noStrike" cap="none" spc="0" baseline="0" dirty="0">
                          <a:ln>
                            <a:noFill/>
                          </a:ln>
                          <a:solidFill>
                            <a:srgbClr val="000000"/>
                          </a:solidFill>
                          <a:effectLst/>
                          <a:uFillTx/>
                          <a:latin typeface="+mn-lt"/>
                          <a:ea typeface="+mn-ea"/>
                          <a:cs typeface="+mn-cs"/>
                          <a:sym typeface="Calibri"/>
                        </a:rPr>
                        <a:t>).</a:t>
                      </a:r>
                      <a:endParaRPr sz="2400" dirty="0"/>
                    </a:p>
                  </a:txBody>
                  <a:tcPr marL="29704" marR="29704" marT="29704" marB="29704" horzOverflow="overflow">
                    <a:lnL>
                      <a:solidFill>
                        <a:srgbClr val="4A7EBB"/>
                      </a:solidFill>
                    </a:lnL>
                    <a:lnR>
                      <a:solidFill>
                        <a:srgbClr val="4A7EBB"/>
                      </a:solidFill>
                    </a:lnR>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9D156C6E-AE87-BA94-DAB3-6A00F54F4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328" y="14792308"/>
            <a:ext cx="6180584" cy="3030263"/>
          </a:xfrm>
          <a:prstGeom prst="rect">
            <a:avLst/>
          </a:prstGeom>
        </p:spPr>
      </p:pic>
      <p:pic>
        <p:nvPicPr>
          <p:cNvPr id="5" name="Resim 4" descr="metin içeren bir resim&#10;&#10;Açıklama otomatik olarak oluşturuldu">
            <a:extLst>
              <a:ext uri="{FF2B5EF4-FFF2-40B4-BE49-F238E27FC236}">
                <a16:creationId xmlns:a16="http://schemas.microsoft.com/office/drawing/2014/main" id="{8C706492-0F14-FDF4-6B7E-D6379B4E05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50092" y="8995080"/>
            <a:ext cx="6174909" cy="1448150"/>
          </a:xfrm>
          <a:prstGeom prst="rect">
            <a:avLst/>
          </a:prstGeom>
        </p:spPr>
      </p:pic>
      <p:pic>
        <p:nvPicPr>
          <p:cNvPr id="7" name="Resim 6" descr="metin içeren bir resim&#10;&#10;Açıklama otomatik olarak oluşturuldu">
            <a:extLst>
              <a:ext uri="{FF2B5EF4-FFF2-40B4-BE49-F238E27FC236}">
                <a16:creationId xmlns:a16="http://schemas.microsoft.com/office/drawing/2014/main" id="{F6D7FFCB-A476-B65E-C699-F47EA92E4E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4300" y="12037746"/>
            <a:ext cx="6120701" cy="2828338"/>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35DA5A8B-CF50-0707-E0AB-6979B2FC91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04300" y="17207501"/>
            <a:ext cx="6120701" cy="2828338"/>
          </a:xfrm>
          <a:prstGeom prst="rect">
            <a:avLst/>
          </a:prstGeom>
        </p:spPr>
      </p:pic>
      <p:pic>
        <p:nvPicPr>
          <p:cNvPr id="6" name="Resim 5" descr="Ekran Kırpm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39665" y="9727535"/>
            <a:ext cx="6256566" cy="3925122"/>
          </a:xfrm>
          <a:prstGeom prst="rect">
            <a:avLst/>
          </a:prstGeom>
        </p:spPr>
      </p:pic>
      <p:pic>
        <p:nvPicPr>
          <p:cNvPr id="10" name="Resim 9" descr="Ekran Kırpm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05924" y="6679196"/>
            <a:ext cx="6438710" cy="2957010"/>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2949095"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194</TotalTime>
  <Words>515</Words>
  <Application>Microsoft Office PowerPoint</Application>
  <PresentationFormat>Özel</PresentationFormat>
  <Paragraphs>55</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Times New Roman</vt:lpstr>
      <vt:lpstr>Office Theme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w3w</dc:creator>
  <cp:lastModifiedBy>Resmiye A.</cp:lastModifiedBy>
  <cp:revision>17</cp:revision>
  <dcterms:modified xsi:type="dcterms:W3CDTF">2022-06-01T09:24:53Z</dcterms:modified>
</cp:coreProperties>
</file>