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
  </p:notesMasterIdLst>
  <p:sldIdLst>
    <p:sldId id="256" r:id="rId2"/>
  </p:sldIdLst>
  <p:sldSz cx="30243463" cy="21386800"/>
  <p:notesSz cx="9144000" cy="6858000"/>
  <p:defaultTextStyle>
    <a:defPPr>
      <a:defRPr lang="en-US"/>
    </a:defPPr>
    <a:lvl1pPr marL="0" algn="l" defTabSz="2949096" rtl="0" eaLnBrk="1" latinLnBrk="0" hangingPunct="1">
      <a:defRPr sz="5800" kern="1200">
        <a:solidFill>
          <a:schemeClr val="tx1"/>
        </a:solidFill>
        <a:latin typeface="+mn-lt"/>
        <a:ea typeface="+mn-ea"/>
        <a:cs typeface="+mn-cs"/>
      </a:defRPr>
    </a:lvl1pPr>
    <a:lvl2pPr marL="1474546" algn="l" defTabSz="2949096" rtl="0" eaLnBrk="1" latinLnBrk="0" hangingPunct="1">
      <a:defRPr sz="5800" kern="1200">
        <a:solidFill>
          <a:schemeClr val="tx1"/>
        </a:solidFill>
        <a:latin typeface="+mn-lt"/>
        <a:ea typeface="+mn-ea"/>
        <a:cs typeface="+mn-cs"/>
      </a:defRPr>
    </a:lvl2pPr>
    <a:lvl3pPr marL="2949096" algn="l" defTabSz="2949096" rtl="0" eaLnBrk="1" latinLnBrk="0" hangingPunct="1">
      <a:defRPr sz="5800" kern="1200">
        <a:solidFill>
          <a:schemeClr val="tx1"/>
        </a:solidFill>
        <a:latin typeface="+mn-lt"/>
        <a:ea typeface="+mn-ea"/>
        <a:cs typeface="+mn-cs"/>
      </a:defRPr>
    </a:lvl3pPr>
    <a:lvl4pPr marL="4423642" algn="l" defTabSz="2949096" rtl="0" eaLnBrk="1" latinLnBrk="0" hangingPunct="1">
      <a:defRPr sz="5800" kern="1200">
        <a:solidFill>
          <a:schemeClr val="tx1"/>
        </a:solidFill>
        <a:latin typeface="+mn-lt"/>
        <a:ea typeface="+mn-ea"/>
        <a:cs typeface="+mn-cs"/>
      </a:defRPr>
    </a:lvl4pPr>
    <a:lvl5pPr marL="5898192" algn="l" defTabSz="2949096" rtl="0" eaLnBrk="1" latinLnBrk="0" hangingPunct="1">
      <a:defRPr sz="5800" kern="1200">
        <a:solidFill>
          <a:schemeClr val="tx1"/>
        </a:solidFill>
        <a:latin typeface="+mn-lt"/>
        <a:ea typeface="+mn-ea"/>
        <a:cs typeface="+mn-cs"/>
      </a:defRPr>
    </a:lvl5pPr>
    <a:lvl6pPr marL="7372738" algn="l" defTabSz="2949096" rtl="0" eaLnBrk="1" latinLnBrk="0" hangingPunct="1">
      <a:defRPr sz="5800" kern="1200">
        <a:solidFill>
          <a:schemeClr val="tx1"/>
        </a:solidFill>
        <a:latin typeface="+mn-lt"/>
        <a:ea typeface="+mn-ea"/>
        <a:cs typeface="+mn-cs"/>
      </a:defRPr>
    </a:lvl6pPr>
    <a:lvl7pPr marL="8847288" algn="l" defTabSz="2949096" rtl="0" eaLnBrk="1" latinLnBrk="0" hangingPunct="1">
      <a:defRPr sz="5800" kern="1200">
        <a:solidFill>
          <a:schemeClr val="tx1"/>
        </a:solidFill>
        <a:latin typeface="+mn-lt"/>
        <a:ea typeface="+mn-ea"/>
        <a:cs typeface="+mn-cs"/>
      </a:defRPr>
    </a:lvl7pPr>
    <a:lvl8pPr marL="10321834" algn="l" defTabSz="2949096" rtl="0" eaLnBrk="1" latinLnBrk="0" hangingPunct="1">
      <a:defRPr sz="5800" kern="1200">
        <a:solidFill>
          <a:schemeClr val="tx1"/>
        </a:solidFill>
        <a:latin typeface="+mn-lt"/>
        <a:ea typeface="+mn-ea"/>
        <a:cs typeface="+mn-cs"/>
      </a:defRPr>
    </a:lvl8pPr>
    <a:lvl9pPr marL="11796380" algn="l" defTabSz="2949096"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2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C8A"/>
    <a:srgbClr val="494DE1"/>
    <a:srgbClr val="4444E6"/>
    <a:srgbClr val="0642BA"/>
    <a:srgbClr val="0617BA"/>
    <a:srgbClr val="433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426" autoAdjust="0"/>
    <p:restoredTop sz="90143" autoAdjust="0"/>
  </p:normalViewPr>
  <p:slideViewPr>
    <p:cSldViewPr>
      <p:cViewPr varScale="1">
        <p:scale>
          <a:sx n="37" d="100"/>
          <a:sy n="37" d="100"/>
        </p:scale>
        <p:origin x="1926" y="96"/>
      </p:cViewPr>
      <p:guideLst>
        <p:guide orient="horz" pos="6736"/>
        <p:guide pos="9526"/>
      </p:guideLst>
    </p:cSldViewPr>
  </p:slideViewPr>
  <p:notesTextViewPr>
    <p:cViewPr>
      <p:scale>
        <a:sx n="1" d="1"/>
        <a:sy n="1" d="1"/>
      </p:scale>
      <p:origin x="0" y="0"/>
    </p:cViewPr>
  </p:notesTextViewPr>
  <p:notesViewPr>
    <p:cSldViewPr>
      <p:cViewPr varScale="1">
        <p:scale>
          <a:sx n="93" d="100"/>
          <a:sy n="93" d="100"/>
        </p:scale>
        <p:origin x="-2130"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1B2E3AD-0B02-4438-9CC1-E672BEAE7DA7}" type="datetimeFigureOut">
              <a:rPr lang="en-US" smtClean="0"/>
              <a:pPr/>
              <a:t>5/29/2022</a:t>
            </a:fld>
            <a:endParaRPr lang="en-US" dirty="0"/>
          </a:p>
        </p:txBody>
      </p:sp>
      <p:sp>
        <p:nvSpPr>
          <p:cNvPr id="4" name="Slide Image Placeholder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AED23BD-AA2F-4988-A1C4-BB793D9573B4}" type="slidenum">
              <a:rPr lang="en-US" smtClean="0"/>
              <a:pPr/>
              <a:t>‹#›</a:t>
            </a:fld>
            <a:endParaRPr lang="en-US" dirty="0"/>
          </a:p>
        </p:txBody>
      </p:sp>
    </p:spTree>
    <p:extLst>
      <p:ext uri="{BB962C8B-B14F-4D97-AF65-F5344CB8AC3E}">
        <p14:creationId xmlns:p14="http://schemas.microsoft.com/office/powerpoint/2010/main" val="2305224295"/>
      </p:ext>
    </p:extLst>
  </p:cSld>
  <p:clrMap bg1="lt1" tx1="dk1" bg2="lt2" tx2="dk2" accent1="accent1" accent2="accent2" accent3="accent3" accent4="accent4" accent5="accent5" accent6="accent6" hlink="hlink" folHlink="folHlink"/>
  <p:notesStyle>
    <a:lvl1pPr marL="0" algn="l" defTabSz="2949096" rtl="0" eaLnBrk="1" latinLnBrk="0" hangingPunct="1">
      <a:defRPr sz="3800" kern="1200">
        <a:solidFill>
          <a:schemeClr val="tx1"/>
        </a:solidFill>
        <a:latin typeface="+mn-lt"/>
        <a:ea typeface="+mn-ea"/>
        <a:cs typeface="+mn-cs"/>
      </a:defRPr>
    </a:lvl1pPr>
    <a:lvl2pPr marL="1474546" algn="l" defTabSz="2949096" rtl="0" eaLnBrk="1" latinLnBrk="0" hangingPunct="1">
      <a:defRPr sz="3800" kern="1200">
        <a:solidFill>
          <a:schemeClr val="tx1"/>
        </a:solidFill>
        <a:latin typeface="+mn-lt"/>
        <a:ea typeface="+mn-ea"/>
        <a:cs typeface="+mn-cs"/>
      </a:defRPr>
    </a:lvl2pPr>
    <a:lvl3pPr marL="2949096" algn="l" defTabSz="2949096" rtl="0" eaLnBrk="1" latinLnBrk="0" hangingPunct="1">
      <a:defRPr sz="3800" kern="1200">
        <a:solidFill>
          <a:schemeClr val="tx1"/>
        </a:solidFill>
        <a:latin typeface="+mn-lt"/>
        <a:ea typeface="+mn-ea"/>
        <a:cs typeface="+mn-cs"/>
      </a:defRPr>
    </a:lvl3pPr>
    <a:lvl4pPr marL="4423642" algn="l" defTabSz="2949096" rtl="0" eaLnBrk="1" latinLnBrk="0" hangingPunct="1">
      <a:defRPr sz="3800" kern="1200">
        <a:solidFill>
          <a:schemeClr val="tx1"/>
        </a:solidFill>
        <a:latin typeface="+mn-lt"/>
        <a:ea typeface="+mn-ea"/>
        <a:cs typeface="+mn-cs"/>
      </a:defRPr>
    </a:lvl4pPr>
    <a:lvl5pPr marL="5898192" algn="l" defTabSz="2949096" rtl="0" eaLnBrk="1" latinLnBrk="0" hangingPunct="1">
      <a:defRPr sz="3800" kern="1200">
        <a:solidFill>
          <a:schemeClr val="tx1"/>
        </a:solidFill>
        <a:latin typeface="+mn-lt"/>
        <a:ea typeface="+mn-ea"/>
        <a:cs typeface="+mn-cs"/>
      </a:defRPr>
    </a:lvl5pPr>
    <a:lvl6pPr marL="7372738" algn="l" defTabSz="2949096" rtl="0" eaLnBrk="1" latinLnBrk="0" hangingPunct="1">
      <a:defRPr sz="3800" kern="1200">
        <a:solidFill>
          <a:schemeClr val="tx1"/>
        </a:solidFill>
        <a:latin typeface="+mn-lt"/>
        <a:ea typeface="+mn-ea"/>
        <a:cs typeface="+mn-cs"/>
      </a:defRPr>
    </a:lvl6pPr>
    <a:lvl7pPr marL="8847288" algn="l" defTabSz="2949096" rtl="0" eaLnBrk="1" latinLnBrk="0" hangingPunct="1">
      <a:defRPr sz="3800" kern="1200">
        <a:solidFill>
          <a:schemeClr val="tx1"/>
        </a:solidFill>
        <a:latin typeface="+mn-lt"/>
        <a:ea typeface="+mn-ea"/>
        <a:cs typeface="+mn-cs"/>
      </a:defRPr>
    </a:lvl7pPr>
    <a:lvl8pPr marL="10321834" algn="l" defTabSz="2949096" rtl="0" eaLnBrk="1" latinLnBrk="0" hangingPunct="1">
      <a:defRPr sz="3800" kern="1200">
        <a:solidFill>
          <a:schemeClr val="tx1"/>
        </a:solidFill>
        <a:latin typeface="+mn-lt"/>
        <a:ea typeface="+mn-ea"/>
        <a:cs typeface="+mn-cs"/>
      </a:defRPr>
    </a:lvl8pPr>
    <a:lvl9pPr marL="11796380" algn="l" defTabSz="2949096" rtl="0" eaLnBrk="1" latinLnBrk="0" hangingPunct="1">
      <a:defRPr sz="3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6643771"/>
            <a:ext cx="25706944" cy="4584300"/>
          </a:xfrm>
        </p:spPr>
        <p:txBody>
          <a:bodyPr/>
          <a:lstStyle/>
          <a:p>
            <a:r>
              <a:rPr lang="en-US"/>
              <a:t>Click to edit Master title style</a:t>
            </a:r>
          </a:p>
        </p:txBody>
      </p:sp>
      <p:sp>
        <p:nvSpPr>
          <p:cNvPr id="3" name="Subtitle 2"/>
          <p:cNvSpPr>
            <a:spLocks noGrp="1"/>
          </p:cNvSpPr>
          <p:nvPr>
            <p:ph type="subTitle" idx="1"/>
          </p:nvPr>
        </p:nvSpPr>
        <p:spPr>
          <a:xfrm>
            <a:off x="4536520" y="12119186"/>
            <a:ext cx="21170424" cy="5465516"/>
          </a:xfrm>
        </p:spPr>
        <p:txBody>
          <a:bodyPr/>
          <a:lstStyle>
            <a:lvl1pPr marL="0" indent="0" algn="ctr">
              <a:buNone/>
              <a:defRPr>
                <a:solidFill>
                  <a:schemeClr val="tx1">
                    <a:tint val="75000"/>
                  </a:schemeClr>
                </a:solidFill>
              </a:defRPr>
            </a:lvl1pPr>
            <a:lvl2pPr marL="1472540" indent="0" algn="ctr">
              <a:buNone/>
              <a:defRPr>
                <a:solidFill>
                  <a:schemeClr val="tx1">
                    <a:tint val="75000"/>
                  </a:schemeClr>
                </a:solidFill>
              </a:defRPr>
            </a:lvl2pPr>
            <a:lvl3pPr marL="2945079" indent="0" algn="ctr">
              <a:buNone/>
              <a:defRPr>
                <a:solidFill>
                  <a:schemeClr val="tx1">
                    <a:tint val="75000"/>
                  </a:schemeClr>
                </a:solidFill>
              </a:defRPr>
            </a:lvl3pPr>
            <a:lvl4pPr marL="4417616" indent="0" algn="ctr">
              <a:buNone/>
              <a:defRPr>
                <a:solidFill>
                  <a:schemeClr val="tx1">
                    <a:tint val="75000"/>
                  </a:schemeClr>
                </a:solidFill>
              </a:defRPr>
            </a:lvl4pPr>
            <a:lvl5pPr marL="5890159" indent="0" algn="ctr">
              <a:buNone/>
              <a:defRPr>
                <a:solidFill>
                  <a:schemeClr val="tx1">
                    <a:tint val="75000"/>
                  </a:schemeClr>
                </a:solidFill>
              </a:defRPr>
            </a:lvl5pPr>
            <a:lvl6pPr marL="7362698" indent="0" algn="ctr">
              <a:buNone/>
              <a:defRPr>
                <a:solidFill>
                  <a:schemeClr val="tx1">
                    <a:tint val="75000"/>
                  </a:schemeClr>
                </a:solidFill>
              </a:defRPr>
            </a:lvl6pPr>
            <a:lvl7pPr marL="8835238" indent="0" algn="ctr">
              <a:buNone/>
              <a:defRPr>
                <a:solidFill>
                  <a:schemeClr val="tx1">
                    <a:tint val="75000"/>
                  </a:schemeClr>
                </a:solidFill>
              </a:defRPr>
            </a:lvl7pPr>
            <a:lvl8pPr marL="10307781" indent="0" algn="ctr">
              <a:buNone/>
              <a:defRPr>
                <a:solidFill>
                  <a:schemeClr val="tx1">
                    <a:tint val="75000"/>
                  </a:schemeClr>
                </a:solidFill>
              </a:defRPr>
            </a:lvl8pPr>
            <a:lvl9pPr marL="117803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50307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22550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0297" y="4109038"/>
            <a:ext cx="28579020" cy="875918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53228" y="4109038"/>
            <a:ext cx="85233011" cy="875918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2902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62423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13743001"/>
            <a:ext cx="25706944" cy="4247656"/>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2389025" y="9064643"/>
            <a:ext cx="25706944" cy="4678361"/>
          </a:xfrm>
        </p:spPr>
        <p:txBody>
          <a:bodyPr anchor="b"/>
          <a:lstStyle>
            <a:lvl1pPr marL="0" indent="0">
              <a:buNone/>
              <a:defRPr sz="6400">
                <a:solidFill>
                  <a:schemeClr val="tx1">
                    <a:tint val="75000"/>
                  </a:schemeClr>
                </a:solidFill>
              </a:defRPr>
            </a:lvl1pPr>
            <a:lvl2pPr marL="1472540" indent="0">
              <a:buNone/>
              <a:defRPr sz="5800">
                <a:solidFill>
                  <a:schemeClr val="tx1">
                    <a:tint val="75000"/>
                  </a:schemeClr>
                </a:solidFill>
              </a:defRPr>
            </a:lvl2pPr>
            <a:lvl3pPr marL="2945079" indent="0">
              <a:buNone/>
              <a:defRPr sz="5100">
                <a:solidFill>
                  <a:schemeClr val="tx1">
                    <a:tint val="75000"/>
                  </a:schemeClr>
                </a:solidFill>
              </a:defRPr>
            </a:lvl3pPr>
            <a:lvl4pPr marL="4417616" indent="0">
              <a:buNone/>
              <a:defRPr sz="4500">
                <a:solidFill>
                  <a:schemeClr val="tx1">
                    <a:tint val="75000"/>
                  </a:schemeClr>
                </a:solidFill>
              </a:defRPr>
            </a:lvl4pPr>
            <a:lvl5pPr marL="5890159" indent="0">
              <a:buNone/>
              <a:defRPr sz="4500">
                <a:solidFill>
                  <a:schemeClr val="tx1">
                    <a:tint val="75000"/>
                  </a:schemeClr>
                </a:solidFill>
              </a:defRPr>
            </a:lvl5pPr>
            <a:lvl6pPr marL="7362698" indent="0">
              <a:buNone/>
              <a:defRPr sz="4500">
                <a:solidFill>
                  <a:schemeClr val="tx1">
                    <a:tint val="75000"/>
                  </a:schemeClr>
                </a:solidFill>
              </a:defRPr>
            </a:lvl6pPr>
            <a:lvl7pPr marL="8835238" indent="0">
              <a:buNone/>
              <a:defRPr sz="4500">
                <a:solidFill>
                  <a:schemeClr val="tx1">
                    <a:tint val="75000"/>
                  </a:schemeClr>
                </a:solidFill>
              </a:defRPr>
            </a:lvl7pPr>
            <a:lvl8pPr marL="10307781" indent="0">
              <a:buNone/>
              <a:defRPr sz="4500">
                <a:solidFill>
                  <a:schemeClr val="tx1">
                    <a:tint val="75000"/>
                  </a:schemeClr>
                </a:solidFill>
              </a:defRPr>
            </a:lvl8pPr>
            <a:lvl9pPr marL="11780318"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192698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53249" y="23951236"/>
            <a:ext cx="56906016" cy="6774962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63323" y="23951236"/>
            <a:ext cx="56906016" cy="6774962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80731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856463"/>
            <a:ext cx="27219117" cy="356446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2173" y="4787278"/>
            <a:ext cx="13362782" cy="1995110"/>
          </a:xfrm>
        </p:spPr>
        <p:txBody>
          <a:bodyPr anchor="b"/>
          <a:lstStyle>
            <a:lvl1pPr marL="0" indent="0">
              <a:buNone/>
              <a:defRPr sz="7700" b="1"/>
            </a:lvl1pPr>
            <a:lvl2pPr marL="1472540" indent="0">
              <a:buNone/>
              <a:defRPr sz="6400" b="1"/>
            </a:lvl2pPr>
            <a:lvl3pPr marL="2945079" indent="0">
              <a:buNone/>
              <a:defRPr sz="5800" b="1"/>
            </a:lvl3pPr>
            <a:lvl4pPr marL="4417616" indent="0">
              <a:buNone/>
              <a:defRPr sz="5100" b="1"/>
            </a:lvl4pPr>
            <a:lvl5pPr marL="5890159" indent="0">
              <a:buNone/>
              <a:defRPr sz="5100" b="1"/>
            </a:lvl5pPr>
            <a:lvl6pPr marL="7362698" indent="0">
              <a:buNone/>
              <a:defRPr sz="5100" b="1"/>
            </a:lvl6pPr>
            <a:lvl7pPr marL="8835238" indent="0">
              <a:buNone/>
              <a:defRPr sz="5100" b="1"/>
            </a:lvl7pPr>
            <a:lvl8pPr marL="10307781" indent="0">
              <a:buNone/>
              <a:defRPr sz="5100" b="1"/>
            </a:lvl8pPr>
            <a:lvl9pPr marL="11780318" indent="0">
              <a:buNone/>
              <a:defRPr sz="5100" b="1"/>
            </a:lvl9pPr>
          </a:lstStyle>
          <a:p>
            <a:pPr lvl="0"/>
            <a:r>
              <a:rPr lang="en-US"/>
              <a:t>Click to edit Master text styles</a:t>
            </a:r>
          </a:p>
        </p:txBody>
      </p:sp>
      <p:sp>
        <p:nvSpPr>
          <p:cNvPr id="4" name="Content Placeholder 3"/>
          <p:cNvSpPr>
            <a:spLocks noGrp="1"/>
          </p:cNvSpPr>
          <p:nvPr>
            <p:ph sz="half" idx="2"/>
          </p:nvPr>
        </p:nvSpPr>
        <p:spPr>
          <a:xfrm>
            <a:off x="1512173" y="6782388"/>
            <a:ext cx="13362782" cy="1232216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63281" y="4787278"/>
            <a:ext cx="13368031" cy="1995110"/>
          </a:xfrm>
        </p:spPr>
        <p:txBody>
          <a:bodyPr anchor="b"/>
          <a:lstStyle>
            <a:lvl1pPr marL="0" indent="0">
              <a:buNone/>
              <a:defRPr sz="7700" b="1"/>
            </a:lvl1pPr>
            <a:lvl2pPr marL="1472540" indent="0">
              <a:buNone/>
              <a:defRPr sz="6400" b="1"/>
            </a:lvl2pPr>
            <a:lvl3pPr marL="2945079" indent="0">
              <a:buNone/>
              <a:defRPr sz="5800" b="1"/>
            </a:lvl3pPr>
            <a:lvl4pPr marL="4417616" indent="0">
              <a:buNone/>
              <a:defRPr sz="5100" b="1"/>
            </a:lvl4pPr>
            <a:lvl5pPr marL="5890159" indent="0">
              <a:buNone/>
              <a:defRPr sz="5100" b="1"/>
            </a:lvl5pPr>
            <a:lvl6pPr marL="7362698" indent="0">
              <a:buNone/>
              <a:defRPr sz="5100" b="1"/>
            </a:lvl6pPr>
            <a:lvl7pPr marL="8835238" indent="0">
              <a:buNone/>
              <a:defRPr sz="5100" b="1"/>
            </a:lvl7pPr>
            <a:lvl8pPr marL="10307781" indent="0">
              <a:buNone/>
              <a:defRPr sz="5100" b="1"/>
            </a:lvl8pPr>
            <a:lvl9pPr marL="11780318" indent="0">
              <a:buNone/>
              <a:defRPr sz="5100" b="1"/>
            </a:lvl9pPr>
          </a:lstStyle>
          <a:p>
            <a:pPr lvl="0"/>
            <a:r>
              <a:rPr lang="en-US"/>
              <a:t>Click to edit Master text styles</a:t>
            </a:r>
          </a:p>
        </p:txBody>
      </p:sp>
      <p:sp>
        <p:nvSpPr>
          <p:cNvPr id="6" name="Content Placeholder 5"/>
          <p:cNvSpPr>
            <a:spLocks noGrp="1"/>
          </p:cNvSpPr>
          <p:nvPr>
            <p:ph sz="quarter" idx="4"/>
          </p:nvPr>
        </p:nvSpPr>
        <p:spPr>
          <a:xfrm>
            <a:off x="15363281" y="6782388"/>
            <a:ext cx="13368031" cy="1232216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303760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5788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420621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95" y="851512"/>
            <a:ext cx="9949891" cy="3623874"/>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1824354" y="851516"/>
            <a:ext cx="16906936" cy="18253041"/>
          </a:xfrm>
        </p:spPr>
        <p:txBody>
          <a:bodyPr/>
          <a:lstStyle>
            <a:lvl1pPr>
              <a:defRPr sz="104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2195" y="4475390"/>
            <a:ext cx="9949891" cy="14629167"/>
          </a:xfrm>
        </p:spPr>
        <p:txBody>
          <a:bodyPr/>
          <a:lstStyle>
            <a:lvl1pPr marL="0" indent="0">
              <a:buNone/>
              <a:defRPr sz="4500"/>
            </a:lvl1pPr>
            <a:lvl2pPr marL="1472540" indent="0">
              <a:buNone/>
              <a:defRPr sz="3800"/>
            </a:lvl2pPr>
            <a:lvl3pPr marL="2945079" indent="0">
              <a:buNone/>
              <a:defRPr sz="3300"/>
            </a:lvl3pPr>
            <a:lvl4pPr marL="4417616" indent="0">
              <a:buNone/>
              <a:defRPr sz="2900"/>
            </a:lvl4pPr>
            <a:lvl5pPr marL="5890159" indent="0">
              <a:buNone/>
              <a:defRPr sz="2900"/>
            </a:lvl5pPr>
            <a:lvl6pPr marL="7362698" indent="0">
              <a:buNone/>
              <a:defRPr sz="2900"/>
            </a:lvl6pPr>
            <a:lvl7pPr marL="8835238" indent="0">
              <a:buNone/>
              <a:defRPr sz="2900"/>
            </a:lvl7pPr>
            <a:lvl8pPr marL="10307781" indent="0">
              <a:buNone/>
              <a:defRPr sz="2900"/>
            </a:lvl8pPr>
            <a:lvl9pPr marL="1178031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253515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1" y="14970760"/>
            <a:ext cx="18146078" cy="1767383"/>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5927931" y="1910950"/>
            <a:ext cx="18146078" cy="12832080"/>
          </a:xfrm>
        </p:spPr>
        <p:txBody>
          <a:bodyPr/>
          <a:lstStyle>
            <a:lvl1pPr marL="0" indent="0">
              <a:buNone/>
              <a:defRPr sz="10400"/>
            </a:lvl1pPr>
            <a:lvl2pPr marL="1472540" indent="0">
              <a:buNone/>
              <a:defRPr sz="9000"/>
            </a:lvl2pPr>
            <a:lvl3pPr marL="2945079" indent="0">
              <a:buNone/>
              <a:defRPr sz="7700"/>
            </a:lvl3pPr>
            <a:lvl4pPr marL="4417616" indent="0">
              <a:buNone/>
              <a:defRPr sz="6400"/>
            </a:lvl4pPr>
            <a:lvl5pPr marL="5890159" indent="0">
              <a:buNone/>
              <a:defRPr sz="6400"/>
            </a:lvl5pPr>
            <a:lvl6pPr marL="7362698" indent="0">
              <a:buNone/>
              <a:defRPr sz="6400"/>
            </a:lvl6pPr>
            <a:lvl7pPr marL="8835238" indent="0">
              <a:buNone/>
              <a:defRPr sz="6400"/>
            </a:lvl7pPr>
            <a:lvl8pPr marL="10307781" indent="0">
              <a:buNone/>
              <a:defRPr sz="6400"/>
            </a:lvl8pPr>
            <a:lvl9pPr marL="11780318" indent="0">
              <a:buNone/>
              <a:defRPr sz="6400"/>
            </a:lvl9pPr>
          </a:lstStyle>
          <a:p>
            <a:endParaRPr lang="en-US" dirty="0"/>
          </a:p>
        </p:txBody>
      </p:sp>
      <p:sp>
        <p:nvSpPr>
          <p:cNvPr id="4" name="Text Placeholder 3"/>
          <p:cNvSpPr>
            <a:spLocks noGrp="1"/>
          </p:cNvSpPr>
          <p:nvPr>
            <p:ph type="body" sz="half" idx="2"/>
          </p:nvPr>
        </p:nvSpPr>
        <p:spPr>
          <a:xfrm>
            <a:off x="5927931" y="16738143"/>
            <a:ext cx="18146078" cy="2509977"/>
          </a:xfrm>
        </p:spPr>
        <p:txBody>
          <a:bodyPr/>
          <a:lstStyle>
            <a:lvl1pPr marL="0" indent="0">
              <a:buNone/>
              <a:defRPr sz="4500"/>
            </a:lvl1pPr>
            <a:lvl2pPr marL="1472540" indent="0">
              <a:buNone/>
              <a:defRPr sz="3800"/>
            </a:lvl2pPr>
            <a:lvl3pPr marL="2945079" indent="0">
              <a:buNone/>
              <a:defRPr sz="3300"/>
            </a:lvl3pPr>
            <a:lvl4pPr marL="4417616" indent="0">
              <a:buNone/>
              <a:defRPr sz="2900"/>
            </a:lvl4pPr>
            <a:lvl5pPr marL="5890159" indent="0">
              <a:buNone/>
              <a:defRPr sz="2900"/>
            </a:lvl5pPr>
            <a:lvl6pPr marL="7362698" indent="0">
              <a:buNone/>
              <a:defRPr sz="2900"/>
            </a:lvl6pPr>
            <a:lvl7pPr marL="8835238" indent="0">
              <a:buNone/>
              <a:defRPr sz="2900"/>
            </a:lvl7pPr>
            <a:lvl8pPr marL="10307781" indent="0">
              <a:buNone/>
              <a:defRPr sz="2900"/>
            </a:lvl8pPr>
            <a:lvl9pPr marL="1178031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CF493A22-F38F-43ED-ABEF-5D4A7A2F0F97}" type="datetimeFigureOut">
              <a:rPr lang="en-US" smtClean="0"/>
              <a:pPr/>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334143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856463"/>
            <a:ext cx="27219117" cy="3564467"/>
          </a:xfrm>
          <a:prstGeom prst="rect">
            <a:avLst/>
          </a:prstGeom>
        </p:spPr>
        <p:txBody>
          <a:bodyPr vert="horz" lIns="294506" tIns="147263" rIns="294506" bIns="147263" rtlCol="0" anchor="ctr">
            <a:normAutofit/>
          </a:bodyPr>
          <a:lstStyle/>
          <a:p>
            <a:r>
              <a:rPr lang="en-US"/>
              <a:t>Click to edit Master title style</a:t>
            </a:r>
          </a:p>
        </p:txBody>
      </p:sp>
      <p:sp>
        <p:nvSpPr>
          <p:cNvPr id="3" name="Text Placeholder 2"/>
          <p:cNvSpPr>
            <a:spLocks noGrp="1"/>
          </p:cNvSpPr>
          <p:nvPr>
            <p:ph type="body" idx="1"/>
          </p:nvPr>
        </p:nvSpPr>
        <p:spPr>
          <a:xfrm>
            <a:off x="1512173" y="4990258"/>
            <a:ext cx="27219117" cy="14114299"/>
          </a:xfrm>
          <a:prstGeom prst="rect">
            <a:avLst/>
          </a:prstGeom>
        </p:spPr>
        <p:txBody>
          <a:bodyPr vert="horz" lIns="294506" tIns="147263" rIns="294506" bIns="1472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12173" y="19822397"/>
            <a:ext cx="7056808" cy="1138649"/>
          </a:xfrm>
          <a:prstGeom prst="rect">
            <a:avLst/>
          </a:prstGeom>
        </p:spPr>
        <p:txBody>
          <a:bodyPr vert="horz" lIns="294506" tIns="147263" rIns="294506" bIns="147263" rtlCol="0" anchor="ctr"/>
          <a:lstStyle>
            <a:lvl1pPr algn="l">
              <a:defRPr sz="3800">
                <a:solidFill>
                  <a:schemeClr val="tx1">
                    <a:tint val="75000"/>
                  </a:schemeClr>
                </a:solidFill>
              </a:defRPr>
            </a:lvl1pPr>
          </a:lstStyle>
          <a:p>
            <a:fld id="{CF493A22-F38F-43ED-ABEF-5D4A7A2F0F97}" type="datetimeFigureOut">
              <a:rPr lang="en-US" smtClean="0"/>
              <a:pPr/>
              <a:t>5/29/2022</a:t>
            </a:fld>
            <a:endParaRPr lang="en-US" dirty="0"/>
          </a:p>
        </p:txBody>
      </p:sp>
      <p:sp>
        <p:nvSpPr>
          <p:cNvPr id="5" name="Footer Placeholder 4"/>
          <p:cNvSpPr>
            <a:spLocks noGrp="1"/>
          </p:cNvSpPr>
          <p:nvPr>
            <p:ph type="ftr" sz="quarter" idx="3"/>
          </p:nvPr>
        </p:nvSpPr>
        <p:spPr>
          <a:xfrm>
            <a:off x="10333183" y="19822397"/>
            <a:ext cx="9577097" cy="1138649"/>
          </a:xfrm>
          <a:prstGeom prst="rect">
            <a:avLst/>
          </a:prstGeom>
        </p:spPr>
        <p:txBody>
          <a:bodyPr vert="horz" lIns="294506" tIns="147263" rIns="294506" bIns="147263" rtlCol="0" anchor="ctr"/>
          <a:lstStyle>
            <a:lvl1pPr algn="ctr">
              <a:defRPr sz="3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74482" y="19822397"/>
            <a:ext cx="7056808" cy="1138649"/>
          </a:xfrm>
          <a:prstGeom prst="rect">
            <a:avLst/>
          </a:prstGeom>
        </p:spPr>
        <p:txBody>
          <a:bodyPr vert="horz" lIns="294506" tIns="147263" rIns="294506" bIns="147263" rtlCol="0" anchor="ctr"/>
          <a:lstStyle>
            <a:lvl1pPr algn="r">
              <a:defRPr sz="3800">
                <a:solidFill>
                  <a:schemeClr val="tx1">
                    <a:tint val="75000"/>
                  </a:schemeClr>
                </a:solidFill>
              </a:defRPr>
            </a:lvl1pPr>
          </a:lstStyle>
          <a:p>
            <a:fld id="{64053B8C-A0A1-4304-B359-E76BDF2C8200}" type="slidenum">
              <a:rPr lang="en-US" smtClean="0"/>
              <a:pPr/>
              <a:t>‹#›</a:t>
            </a:fld>
            <a:endParaRPr lang="en-US" dirty="0"/>
          </a:p>
        </p:txBody>
      </p:sp>
    </p:spTree>
    <p:extLst>
      <p:ext uri="{BB962C8B-B14F-4D97-AF65-F5344CB8AC3E}">
        <p14:creationId xmlns:p14="http://schemas.microsoft.com/office/powerpoint/2010/main" val="110855886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2945079" rtl="0" eaLnBrk="1" latinLnBrk="0" hangingPunct="1">
        <a:spcBef>
          <a:spcPct val="0"/>
        </a:spcBef>
        <a:buNone/>
        <a:defRPr sz="14200" kern="1200">
          <a:solidFill>
            <a:schemeClr val="tx1"/>
          </a:solidFill>
          <a:latin typeface="+mj-lt"/>
          <a:ea typeface="+mj-ea"/>
          <a:cs typeface="+mj-cs"/>
        </a:defRPr>
      </a:lvl1pPr>
    </p:titleStyle>
    <p:bodyStyle>
      <a:lvl1pPr marL="1104412" indent="-1104412" algn="l" defTabSz="2945079" rtl="0" eaLnBrk="1" latinLnBrk="0" hangingPunct="1">
        <a:spcBef>
          <a:spcPct val="20000"/>
        </a:spcBef>
        <a:buFont typeface="Arial" pitchFamily="34" charset="0"/>
        <a:buChar char="•"/>
        <a:defRPr sz="10400" kern="1200">
          <a:solidFill>
            <a:schemeClr val="tx1"/>
          </a:solidFill>
          <a:latin typeface="+mn-lt"/>
          <a:ea typeface="+mn-ea"/>
          <a:cs typeface="+mn-cs"/>
        </a:defRPr>
      </a:lvl1pPr>
      <a:lvl2pPr marL="2392880" indent="-920333" algn="l" defTabSz="2945079"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81351" indent="-736275" algn="l" defTabSz="2945079"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53887"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626434"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98970"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71510"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1044049"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516589" indent="-736275" algn="l" defTabSz="2945079"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45079" rtl="0" eaLnBrk="1" latinLnBrk="0" hangingPunct="1">
        <a:defRPr sz="5800" kern="1200">
          <a:solidFill>
            <a:schemeClr val="tx1"/>
          </a:solidFill>
          <a:latin typeface="+mn-lt"/>
          <a:ea typeface="+mn-ea"/>
          <a:cs typeface="+mn-cs"/>
        </a:defRPr>
      </a:lvl1pPr>
      <a:lvl2pPr marL="1472540" algn="l" defTabSz="2945079" rtl="0" eaLnBrk="1" latinLnBrk="0" hangingPunct="1">
        <a:defRPr sz="5800" kern="1200">
          <a:solidFill>
            <a:schemeClr val="tx1"/>
          </a:solidFill>
          <a:latin typeface="+mn-lt"/>
          <a:ea typeface="+mn-ea"/>
          <a:cs typeface="+mn-cs"/>
        </a:defRPr>
      </a:lvl2pPr>
      <a:lvl3pPr marL="2945079" algn="l" defTabSz="2945079" rtl="0" eaLnBrk="1" latinLnBrk="0" hangingPunct="1">
        <a:defRPr sz="5800" kern="1200">
          <a:solidFill>
            <a:schemeClr val="tx1"/>
          </a:solidFill>
          <a:latin typeface="+mn-lt"/>
          <a:ea typeface="+mn-ea"/>
          <a:cs typeface="+mn-cs"/>
        </a:defRPr>
      </a:lvl3pPr>
      <a:lvl4pPr marL="4417616" algn="l" defTabSz="2945079" rtl="0" eaLnBrk="1" latinLnBrk="0" hangingPunct="1">
        <a:defRPr sz="5800" kern="1200">
          <a:solidFill>
            <a:schemeClr val="tx1"/>
          </a:solidFill>
          <a:latin typeface="+mn-lt"/>
          <a:ea typeface="+mn-ea"/>
          <a:cs typeface="+mn-cs"/>
        </a:defRPr>
      </a:lvl4pPr>
      <a:lvl5pPr marL="5890159" algn="l" defTabSz="2945079" rtl="0" eaLnBrk="1" latinLnBrk="0" hangingPunct="1">
        <a:defRPr sz="5800" kern="1200">
          <a:solidFill>
            <a:schemeClr val="tx1"/>
          </a:solidFill>
          <a:latin typeface="+mn-lt"/>
          <a:ea typeface="+mn-ea"/>
          <a:cs typeface="+mn-cs"/>
        </a:defRPr>
      </a:lvl5pPr>
      <a:lvl6pPr marL="7362698" algn="l" defTabSz="2945079" rtl="0" eaLnBrk="1" latinLnBrk="0" hangingPunct="1">
        <a:defRPr sz="5800" kern="1200">
          <a:solidFill>
            <a:schemeClr val="tx1"/>
          </a:solidFill>
          <a:latin typeface="+mn-lt"/>
          <a:ea typeface="+mn-ea"/>
          <a:cs typeface="+mn-cs"/>
        </a:defRPr>
      </a:lvl6pPr>
      <a:lvl7pPr marL="8835238" algn="l" defTabSz="2945079" rtl="0" eaLnBrk="1" latinLnBrk="0" hangingPunct="1">
        <a:defRPr sz="5800" kern="1200">
          <a:solidFill>
            <a:schemeClr val="tx1"/>
          </a:solidFill>
          <a:latin typeface="+mn-lt"/>
          <a:ea typeface="+mn-ea"/>
          <a:cs typeface="+mn-cs"/>
        </a:defRPr>
      </a:lvl7pPr>
      <a:lvl8pPr marL="10307781" algn="l" defTabSz="2945079" rtl="0" eaLnBrk="1" latinLnBrk="0" hangingPunct="1">
        <a:defRPr sz="5800" kern="1200">
          <a:solidFill>
            <a:schemeClr val="tx1"/>
          </a:solidFill>
          <a:latin typeface="+mn-lt"/>
          <a:ea typeface="+mn-ea"/>
          <a:cs typeface="+mn-cs"/>
        </a:defRPr>
      </a:lvl8pPr>
      <a:lvl9pPr marL="11780318" algn="l" defTabSz="294507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Table 30">
            <a:extLst>
              <a:ext uri="{FF2B5EF4-FFF2-40B4-BE49-F238E27FC236}">
                <a16:creationId xmlns:a16="http://schemas.microsoft.com/office/drawing/2014/main" id="{654111BE-5ED5-7CD8-1B37-17DEC6C24F25}"/>
              </a:ext>
            </a:extLst>
          </p:cNvPr>
          <p:cNvGraphicFramePr>
            <a:graphicFrameLocks noGrp="1"/>
          </p:cNvGraphicFramePr>
          <p:nvPr>
            <p:extLst>
              <p:ext uri="{D42A27DB-BD31-4B8C-83A1-F6EECF244321}">
                <p14:modId xmlns:p14="http://schemas.microsoft.com/office/powerpoint/2010/main" val="3371302159"/>
              </p:ext>
            </p:extLst>
          </p:nvPr>
        </p:nvGraphicFramePr>
        <p:xfrm>
          <a:off x="22909456" y="3448966"/>
          <a:ext cx="6716910" cy="17590053"/>
        </p:xfrm>
        <a:graphic>
          <a:graphicData uri="http://schemas.openxmlformats.org/drawingml/2006/table">
            <a:tbl>
              <a:tblPr firstRow="1" bandRow="1">
                <a:tableStyleId>{69012ECD-51FC-41F1-AA8D-1B2483CD663E}</a:tableStyleId>
              </a:tblPr>
              <a:tblGrid>
                <a:gridCol w="6716910">
                  <a:extLst>
                    <a:ext uri="{9D8B030D-6E8A-4147-A177-3AD203B41FA5}">
                      <a16:colId xmlns:a16="http://schemas.microsoft.com/office/drawing/2014/main" val="20000"/>
                    </a:ext>
                  </a:extLst>
                </a:gridCol>
              </a:tblGrid>
              <a:tr h="805451">
                <a:tc>
                  <a:txBody>
                    <a:bodyPr/>
                    <a:lstStyle/>
                    <a:p>
                      <a:pPr algn="ctr"/>
                      <a:r>
                        <a:rPr lang="tr-TR" sz="3500" dirty="0"/>
                        <a:t>Uygulama</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16784602">
                <a:tc>
                  <a:txBody>
                    <a:bodyPr/>
                    <a:lstStyle/>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r>
                        <a:rPr lang="tr-TR" sz="2300" dirty="0"/>
                        <a:t>   </a:t>
                      </a:r>
                      <a:endParaRPr lang="en-US" sz="23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sp>
        <p:nvSpPr>
          <p:cNvPr id="34" name="Rectangle 17">
            <a:extLst>
              <a:ext uri="{FF2B5EF4-FFF2-40B4-BE49-F238E27FC236}">
                <a16:creationId xmlns:a16="http://schemas.microsoft.com/office/drawing/2014/main" id="{0BB00F6D-3210-C924-0DB1-7EEE82C59CF8}"/>
              </a:ext>
            </a:extLst>
          </p:cNvPr>
          <p:cNvSpPr/>
          <p:nvPr/>
        </p:nvSpPr>
        <p:spPr>
          <a:xfrm>
            <a:off x="8050862" y="3497057"/>
            <a:ext cx="6678412" cy="16409693"/>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graphicFrame>
        <p:nvGraphicFramePr>
          <p:cNvPr id="35" name="Table 30">
            <a:extLst>
              <a:ext uri="{FF2B5EF4-FFF2-40B4-BE49-F238E27FC236}">
                <a16:creationId xmlns:a16="http://schemas.microsoft.com/office/drawing/2014/main" id="{1454B6BC-9C56-AAD2-543A-5B433EE00DAD}"/>
              </a:ext>
            </a:extLst>
          </p:cNvPr>
          <p:cNvGraphicFramePr>
            <a:graphicFrameLocks noGrp="1"/>
          </p:cNvGraphicFramePr>
          <p:nvPr>
            <p:extLst>
              <p:ext uri="{D42A27DB-BD31-4B8C-83A1-F6EECF244321}">
                <p14:modId xmlns:p14="http://schemas.microsoft.com/office/powerpoint/2010/main" val="4103491815"/>
              </p:ext>
            </p:extLst>
          </p:nvPr>
        </p:nvGraphicFramePr>
        <p:xfrm>
          <a:off x="8038263" y="3493941"/>
          <a:ext cx="6729508" cy="17628730"/>
        </p:xfrm>
        <a:graphic>
          <a:graphicData uri="http://schemas.openxmlformats.org/drawingml/2006/table">
            <a:tbl>
              <a:tblPr firstRow="1" bandRow="1">
                <a:tableStyleId>{69012ECD-51FC-41F1-AA8D-1B2483CD663E}</a:tableStyleId>
              </a:tblPr>
              <a:tblGrid>
                <a:gridCol w="6729508">
                  <a:extLst>
                    <a:ext uri="{9D8B030D-6E8A-4147-A177-3AD203B41FA5}">
                      <a16:colId xmlns:a16="http://schemas.microsoft.com/office/drawing/2014/main" val="20000"/>
                    </a:ext>
                  </a:extLst>
                </a:gridCol>
              </a:tblGrid>
              <a:tr h="807222">
                <a:tc>
                  <a:txBody>
                    <a:bodyPr/>
                    <a:lstStyle/>
                    <a:p>
                      <a:pPr algn="ctr"/>
                      <a:r>
                        <a:rPr lang="tr-TR" sz="3500" dirty="0"/>
                        <a:t>Uygulama</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16821508">
                <a:tc>
                  <a:txBody>
                    <a:bodyPr/>
                    <a:lstStyle/>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sp>
        <p:nvSpPr>
          <p:cNvPr id="7" name="Rectangle 6"/>
          <p:cNvSpPr/>
          <p:nvPr/>
        </p:nvSpPr>
        <p:spPr>
          <a:xfrm>
            <a:off x="0" y="1"/>
            <a:ext cx="30243463" cy="2732278"/>
          </a:xfrm>
          <a:prstGeom prst="rect">
            <a:avLst/>
          </a:prstGeom>
          <a:solidFill>
            <a:srgbClr val="433AF0"/>
          </a:solidFill>
        </p:spPr>
        <p:style>
          <a:lnRef idx="2">
            <a:schemeClr val="accent5">
              <a:shade val="50000"/>
            </a:schemeClr>
          </a:lnRef>
          <a:fillRef idx="1">
            <a:schemeClr val="accent5"/>
          </a:fillRef>
          <a:effectRef idx="0">
            <a:schemeClr val="accent5"/>
          </a:effectRef>
          <a:fontRef idx="minor">
            <a:schemeClr val="lt1"/>
          </a:fontRef>
        </p:style>
        <p:txBody>
          <a:bodyPr lIns="66184" tIns="33092" rIns="66184" bIns="33092" rtlCol="0" anchor="ctr"/>
          <a:lstStyle/>
          <a:p>
            <a:pPr algn="ctr"/>
            <a:endParaRPr lang="en-US" dirty="0"/>
          </a:p>
        </p:txBody>
      </p:sp>
      <p:sp>
        <p:nvSpPr>
          <p:cNvPr id="10" name="Rectangle 9"/>
          <p:cNvSpPr/>
          <p:nvPr/>
        </p:nvSpPr>
        <p:spPr>
          <a:xfrm>
            <a:off x="712043" y="3544266"/>
            <a:ext cx="6678412" cy="17628730"/>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sp>
        <p:nvSpPr>
          <p:cNvPr id="18" name="Rectangle 17"/>
          <p:cNvSpPr/>
          <p:nvPr/>
        </p:nvSpPr>
        <p:spPr>
          <a:xfrm>
            <a:off x="15509032" y="3532618"/>
            <a:ext cx="6678412" cy="1637413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lIns="66184" tIns="33092" rIns="66184" bIns="33092" rtlCol="0" anchor="ctr"/>
          <a:lstStyle/>
          <a:p>
            <a:pPr algn="ctr"/>
            <a:endParaRPr lang="en-US" dirty="0"/>
          </a:p>
        </p:txBody>
      </p:sp>
      <p:cxnSp>
        <p:nvCxnSpPr>
          <p:cNvPr id="21" name="Straight Connector 20"/>
          <p:cNvCxnSpPr/>
          <p:nvPr/>
        </p:nvCxnSpPr>
        <p:spPr>
          <a:xfrm flipV="1">
            <a:off x="0" y="3069409"/>
            <a:ext cx="30243463" cy="99013"/>
          </a:xfrm>
          <a:prstGeom prst="line">
            <a:avLst/>
          </a:prstGeom>
          <a:ln w="161925">
            <a:solidFill>
              <a:srgbClr val="222C8A"/>
            </a:solidFill>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3348831" y="213804"/>
            <a:ext cx="23545800" cy="915974"/>
          </a:xfrm>
          <a:prstGeom prst="rect">
            <a:avLst/>
          </a:prstGeom>
          <a:noFill/>
        </p:spPr>
        <p:txBody>
          <a:bodyPr wrap="square" lIns="66184" tIns="33092" rIns="66184" bIns="33092" rtlCol="0">
            <a:spAutoFit/>
          </a:bodyPr>
          <a:lstStyle/>
          <a:p>
            <a:pPr algn="ctr">
              <a:lnSpc>
                <a:spcPts val="6400"/>
              </a:lnSpc>
            </a:pPr>
            <a:r>
              <a:rPr lang="tr-TR" sz="6900" b="1" dirty="0">
                <a:solidFill>
                  <a:schemeClr val="bg1"/>
                </a:solidFill>
              </a:rPr>
              <a:t>WEB KAZIMA VE VERİ İŞLEME YÖNTEMLERİ</a:t>
            </a:r>
            <a:endParaRPr lang="en-US" dirty="0"/>
          </a:p>
        </p:txBody>
      </p:sp>
      <p:sp>
        <p:nvSpPr>
          <p:cNvPr id="23" name="TextBox 22"/>
          <p:cNvSpPr txBox="1"/>
          <p:nvPr/>
        </p:nvSpPr>
        <p:spPr>
          <a:xfrm>
            <a:off x="6041388" y="1143967"/>
            <a:ext cx="18284031" cy="1421047"/>
          </a:xfrm>
          <a:prstGeom prst="rect">
            <a:avLst/>
          </a:prstGeom>
          <a:noFill/>
        </p:spPr>
        <p:txBody>
          <a:bodyPr wrap="square" lIns="66184" tIns="33092" rIns="66184" bIns="33092" rtlCol="0">
            <a:spAutoFit/>
          </a:bodyPr>
          <a:lstStyle/>
          <a:p>
            <a:pPr algn="ctr">
              <a:spcBef>
                <a:spcPts val="600"/>
              </a:spcBef>
              <a:spcAft>
                <a:spcPts val="600"/>
              </a:spcAft>
            </a:pPr>
            <a:r>
              <a:rPr lang="tr-TR" sz="3900" b="1" noProof="1">
                <a:solidFill>
                  <a:schemeClr val="bg1"/>
                </a:solidFill>
              </a:rPr>
              <a:t>Proje Ekibi: </a:t>
            </a:r>
            <a:r>
              <a:rPr lang="tr-TR" sz="3900" noProof="1">
                <a:solidFill>
                  <a:schemeClr val="bg1"/>
                </a:solidFill>
              </a:rPr>
              <a:t>Şafak Mert YILDIZ - Onur ARDA - Süleyman Sefa AYRAN - İsa Demir</a:t>
            </a:r>
          </a:p>
          <a:p>
            <a:pPr algn="ctr">
              <a:spcBef>
                <a:spcPts val="600"/>
              </a:spcBef>
              <a:spcAft>
                <a:spcPts val="600"/>
              </a:spcAft>
            </a:pPr>
            <a:r>
              <a:rPr lang="tr-TR" sz="3900" b="1" noProof="1">
                <a:solidFill>
                  <a:schemeClr val="bg1"/>
                </a:solidFill>
              </a:rPr>
              <a:t>Danışman:</a:t>
            </a:r>
            <a:r>
              <a:rPr lang="tr-TR" sz="3900" noProof="1">
                <a:solidFill>
                  <a:schemeClr val="bg1"/>
                </a:solidFill>
              </a:rPr>
              <a:t>  Prof. Dr. Efendi NASİBOĞLU</a:t>
            </a:r>
          </a:p>
        </p:txBody>
      </p:sp>
      <p:graphicFrame>
        <p:nvGraphicFramePr>
          <p:cNvPr id="25" name="Table 24"/>
          <p:cNvGraphicFramePr>
            <a:graphicFrameLocks noGrp="1"/>
          </p:cNvGraphicFramePr>
          <p:nvPr>
            <p:extLst>
              <p:ext uri="{D42A27DB-BD31-4B8C-83A1-F6EECF244321}">
                <p14:modId xmlns:p14="http://schemas.microsoft.com/office/powerpoint/2010/main" val="4158437569"/>
              </p:ext>
            </p:extLst>
          </p:nvPr>
        </p:nvGraphicFramePr>
        <p:xfrm>
          <a:off x="966190" y="3804029"/>
          <a:ext cx="6120701" cy="248101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268235">
                <a:tc>
                  <a:txBody>
                    <a:bodyPr/>
                    <a:lstStyle/>
                    <a:p>
                      <a:pPr algn="ctr"/>
                      <a:r>
                        <a:rPr lang="tr-TR" sz="3500" dirty="0"/>
                        <a:t>Amaç</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1028746">
                <a:tc>
                  <a:txBody>
                    <a:bodyPr/>
                    <a:lstStyle/>
                    <a:p>
                      <a:pPr algn="just"/>
                      <a:r>
                        <a:rPr lang="tr-TR" sz="2400" noProof="0" dirty="0"/>
                        <a:t>İnternet üzerinden veri kazıma (web </a:t>
                      </a:r>
                      <a:r>
                        <a:rPr lang="tr-TR" sz="2400" noProof="0" dirty="0" err="1"/>
                        <a:t>scrapping</a:t>
                      </a:r>
                      <a:r>
                        <a:rPr lang="tr-TR" sz="2400" noProof="0" dirty="0"/>
                        <a:t>) yöntemleriyle veri çekme ve bu verileri işleme, ardından işlenmiş veriler kullanılarak makine öğrenmesi modelleriyle fiyat tahmini yapmak. Eğitim modellerindeki başarıyı belirlemek.</a:t>
                      </a:r>
                      <a:endParaRPr lang="en-US" sz="2400" noProof="0" dirty="0"/>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517006665"/>
              </p:ext>
            </p:extLst>
          </p:nvPr>
        </p:nvGraphicFramePr>
        <p:xfrm>
          <a:off x="940440" y="6523690"/>
          <a:ext cx="6172200" cy="2755336"/>
        </p:xfrm>
        <a:graphic>
          <a:graphicData uri="http://schemas.openxmlformats.org/drawingml/2006/table">
            <a:tbl>
              <a:tblPr firstRow="1" bandRow="1">
                <a:tableStyleId>{69012ECD-51FC-41F1-AA8D-1B2483CD663E}</a:tableStyleId>
              </a:tblPr>
              <a:tblGrid>
                <a:gridCol w="6172200">
                  <a:extLst>
                    <a:ext uri="{9D8B030D-6E8A-4147-A177-3AD203B41FA5}">
                      <a16:colId xmlns:a16="http://schemas.microsoft.com/office/drawing/2014/main" val="20000"/>
                    </a:ext>
                  </a:extLst>
                </a:gridCol>
              </a:tblGrid>
              <a:tr h="266027">
                <a:tc>
                  <a:txBody>
                    <a:bodyPr/>
                    <a:lstStyle/>
                    <a:p>
                      <a:pPr marL="0" marR="0" indent="0" algn="ctr" defTabSz="2945079" rtl="0" eaLnBrk="1" fontAlgn="auto" latinLnBrk="0" hangingPunct="1">
                        <a:lnSpc>
                          <a:spcPct val="100000"/>
                        </a:lnSpc>
                        <a:spcBef>
                          <a:spcPts val="0"/>
                        </a:spcBef>
                        <a:spcAft>
                          <a:spcPts val="0"/>
                        </a:spcAft>
                        <a:buClrTx/>
                        <a:buSzTx/>
                        <a:buFontTx/>
                        <a:buNone/>
                        <a:tabLst/>
                        <a:defRPr/>
                      </a:pPr>
                      <a:r>
                        <a:rPr lang="tr-TR" sz="3500" b="1" kern="1200" dirty="0">
                          <a:solidFill>
                            <a:schemeClr val="bg1"/>
                          </a:solidFill>
                          <a:latin typeface="+mn-lt"/>
                          <a:ea typeface="+mn-ea"/>
                          <a:cs typeface="+mn-cs"/>
                        </a:rPr>
                        <a:t>Hedefler</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1387875">
                <a:tc>
                  <a:txBody>
                    <a:bodyPr/>
                    <a:lstStyle/>
                    <a:p>
                      <a:pPr marL="0" marR="0" indent="0" algn="l" defTabSz="2945079" rtl="0" eaLnBrk="1" fontAlgn="auto" latinLnBrk="0" hangingPunct="1">
                        <a:lnSpc>
                          <a:spcPct val="100000"/>
                        </a:lnSpc>
                        <a:spcBef>
                          <a:spcPts val="0"/>
                        </a:spcBef>
                        <a:spcAft>
                          <a:spcPts val="0"/>
                        </a:spcAft>
                        <a:buClrTx/>
                        <a:buSzTx/>
                        <a:buFontTx/>
                        <a:buNone/>
                        <a:tabLst/>
                        <a:defRPr/>
                      </a:pPr>
                      <a:r>
                        <a:rPr lang="tr-TR" sz="2300" kern="1200" noProof="0" dirty="0">
                          <a:solidFill>
                            <a:schemeClr val="tx1"/>
                          </a:solidFill>
                          <a:effectLst/>
                          <a:latin typeface="+mn-lt"/>
                          <a:ea typeface="+mn-ea"/>
                          <a:cs typeface="+mn-cs"/>
                        </a:rPr>
                        <a:t>Bu projede hedefimiz makine öğrenme metotları kullanıp, bu modellerin hiperparametre analizi yapılıp optimize edilmesi, tüm modellerin hem </a:t>
                      </a:r>
                      <a:r>
                        <a:rPr lang="tr-TR" sz="2300" kern="1200" noProof="0" dirty="0" err="1">
                          <a:solidFill>
                            <a:schemeClr val="tx1"/>
                          </a:solidFill>
                          <a:effectLst/>
                          <a:latin typeface="+mn-lt"/>
                          <a:ea typeface="+mn-ea"/>
                          <a:cs typeface="+mn-cs"/>
                        </a:rPr>
                        <a:t>default</a:t>
                      </a:r>
                      <a:r>
                        <a:rPr lang="tr-TR" sz="2300" kern="1200" noProof="0" dirty="0">
                          <a:solidFill>
                            <a:schemeClr val="tx1"/>
                          </a:solidFill>
                          <a:effectLst/>
                          <a:latin typeface="+mn-lt"/>
                          <a:ea typeface="+mn-ea"/>
                          <a:cs typeface="+mn-cs"/>
                        </a:rPr>
                        <a:t> </a:t>
                      </a:r>
                      <a:r>
                        <a:rPr lang="tr-TR" sz="2300" kern="1200" noProof="0" dirty="0" err="1">
                          <a:solidFill>
                            <a:schemeClr val="tx1"/>
                          </a:solidFill>
                          <a:effectLst/>
                          <a:latin typeface="+mn-lt"/>
                          <a:ea typeface="+mn-ea"/>
                          <a:cs typeface="+mn-cs"/>
                        </a:rPr>
                        <a:t>parametleri</a:t>
                      </a:r>
                      <a:r>
                        <a:rPr lang="tr-TR" sz="2300" kern="1200" noProof="0" dirty="0">
                          <a:solidFill>
                            <a:schemeClr val="tx1"/>
                          </a:solidFill>
                          <a:effectLst/>
                          <a:latin typeface="+mn-lt"/>
                          <a:ea typeface="+mn-ea"/>
                          <a:cs typeface="+mn-cs"/>
                        </a:rPr>
                        <a:t> ile eğitim başarısı hem de hiperparametre optimizasyon sonucunda elde ettiği başarıyı belirlemektir.</a:t>
                      </a:r>
                      <a:endParaRPr lang="en-US" sz="2300" kern="1200" noProof="0" dirty="0">
                        <a:solidFill>
                          <a:schemeClr val="tx1"/>
                        </a:solidFill>
                        <a:effectLst/>
                        <a:latin typeface="+mn-lt"/>
                        <a:ea typeface="+mn-ea"/>
                        <a:cs typeface="+mn-cs"/>
                      </a:endParaRP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3916599150"/>
              </p:ext>
            </p:extLst>
          </p:nvPr>
        </p:nvGraphicFramePr>
        <p:xfrm>
          <a:off x="23182321" y="11384684"/>
          <a:ext cx="6120701" cy="304489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513544">
                <a:tc>
                  <a:txBody>
                    <a:bodyPr/>
                    <a:lstStyle/>
                    <a:p>
                      <a:pPr algn="ctr"/>
                      <a:r>
                        <a:rPr lang="tr-TR" sz="3200" b="1" kern="1200" dirty="0">
                          <a:solidFill>
                            <a:schemeClr val="bg1"/>
                          </a:solidFill>
                          <a:latin typeface="+mn-lt"/>
                          <a:ea typeface="+mn-ea"/>
                          <a:cs typeface="+mn-cs"/>
                        </a:rPr>
                        <a:t>Sonuç ve Öneriler</a:t>
                      </a:r>
                      <a:endParaRPr lang="en-US" sz="32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2359610">
                <a:tc>
                  <a:txBody>
                    <a:bodyPr/>
                    <a:lstStyle/>
                    <a:p>
                      <a:pPr algn="l"/>
                      <a:r>
                        <a:rPr lang="en-US" sz="1600" noProof="0" dirty="0"/>
                        <a:t>Günümüz piyasasında sıfır araç almak artık</a:t>
                      </a:r>
                      <a:r>
                        <a:rPr lang="tr-TR" sz="1600" noProof="0" dirty="0"/>
                        <a:t> </a:t>
                      </a:r>
                      <a:r>
                        <a:rPr lang="en-US" sz="1600" noProof="0" dirty="0"/>
                        <a:t>oldukça zor bir haldedir, bu da insanları ikinci el araç</a:t>
                      </a:r>
                      <a:r>
                        <a:rPr lang="tr-TR" sz="1600" noProof="0" dirty="0"/>
                        <a:t> p</a:t>
                      </a:r>
                      <a:r>
                        <a:rPr lang="en-US" sz="1600" noProof="0" dirty="0" err="1"/>
                        <a:t>iyas</a:t>
                      </a:r>
                      <a:r>
                        <a:rPr lang="tr-TR" sz="1600" noProof="0" dirty="0"/>
                        <a:t>ası</a:t>
                      </a:r>
                      <a:r>
                        <a:rPr lang="en-US" sz="1600" noProof="0" dirty="0"/>
                        <a:t>na sürüklemektedir. İkinci el araç piyasası gün</a:t>
                      </a:r>
                      <a:r>
                        <a:rPr lang="tr-TR" sz="1600" noProof="0" dirty="0"/>
                        <a:t> g</a:t>
                      </a:r>
                      <a:r>
                        <a:rPr lang="en-US" sz="1600" noProof="0" dirty="0"/>
                        <a:t>eçtikçe büyüyen bir hal almaktadır. İkinci el araçların,</a:t>
                      </a:r>
                      <a:r>
                        <a:rPr lang="tr-TR" sz="1600" noProof="0" dirty="0"/>
                        <a:t> d</a:t>
                      </a:r>
                      <a:r>
                        <a:rPr lang="en-US" sz="1600" noProof="0" dirty="0"/>
                        <a:t>onanım ve özelliklerinin çeşitlerine göre değerlerini</a:t>
                      </a:r>
                      <a:r>
                        <a:rPr lang="tr-TR" sz="1600" noProof="0" dirty="0"/>
                        <a:t> e</a:t>
                      </a:r>
                      <a:r>
                        <a:rPr lang="en-US" sz="1600" noProof="0" dirty="0"/>
                        <a:t>fektif bir şekilde tahmin edebilen bir fiyat tahmin sistemi</a:t>
                      </a:r>
                      <a:r>
                        <a:rPr lang="tr-TR" sz="1600" noProof="0" dirty="0"/>
                        <a:t> ih</a:t>
                      </a:r>
                      <a:r>
                        <a:rPr lang="en-US" sz="1600" noProof="0" dirty="0"/>
                        <a:t>tiyacı</a:t>
                      </a:r>
                      <a:r>
                        <a:rPr lang="tr-TR" sz="1600" noProof="0" dirty="0"/>
                        <a:t> k</a:t>
                      </a:r>
                      <a:r>
                        <a:rPr lang="en-US" sz="1600" noProof="0" dirty="0"/>
                        <a:t>açınılmazdır. Bu hizmeti sağlayan internet</a:t>
                      </a:r>
                      <a:r>
                        <a:rPr lang="tr-TR" sz="1600" noProof="0" dirty="0"/>
                        <a:t> si</a:t>
                      </a:r>
                      <a:r>
                        <a:rPr lang="en-US" sz="1600" noProof="0" dirty="0"/>
                        <a:t>teleri olsa da, tahmin metotlarının en iyisi olduğu</a:t>
                      </a:r>
                      <a:r>
                        <a:rPr lang="tr-TR" sz="1600" noProof="0" dirty="0"/>
                        <a:t> s</a:t>
                      </a:r>
                      <a:r>
                        <a:rPr lang="en-US" sz="1600" noProof="0" dirty="0"/>
                        <a:t>öylenemez. Bunun yanı sıra, farklı modeller ve sistemler ikinci</a:t>
                      </a:r>
                      <a:r>
                        <a:rPr lang="tr-TR" sz="1600" noProof="0" dirty="0"/>
                        <a:t> el</a:t>
                      </a:r>
                      <a:r>
                        <a:rPr lang="en-US" sz="1600" noProof="0" dirty="0"/>
                        <a:t> bir</a:t>
                      </a:r>
                      <a:r>
                        <a:rPr lang="tr-TR" sz="1600" noProof="0" dirty="0"/>
                        <a:t> a</a:t>
                      </a:r>
                      <a:r>
                        <a:rPr lang="en-US" sz="1600" noProof="0" dirty="0"/>
                        <a:t>racın asıl market değerinin tahmin edilmesine katkı</a:t>
                      </a:r>
                      <a:r>
                        <a:rPr lang="tr-TR" sz="1600" noProof="0" dirty="0"/>
                        <a:t> s</a:t>
                      </a:r>
                      <a:r>
                        <a:rPr lang="en-US" sz="1600" noProof="0" dirty="0"/>
                        <a:t>ağlayabilir. Alım ve satım yaparken hem alıcı hem</a:t>
                      </a:r>
                      <a:r>
                        <a:rPr lang="tr-TR" sz="1600" noProof="0" dirty="0"/>
                        <a:t> s</a:t>
                      </a:r>
                      <a:r>
                        <a:rPr lang="en-US" sz="1600" noProof="0" dirty="0"/>
                        <a:t>atıcı için asıl market fiyatının bilinmesi önemlidir.</a:t>
                      </a: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1934886078"/>
              </p:ext>
            </p:extLst>
          </p:nvPr>
        </p:nvGraphicFramePr>
        <p:xfrm>
          <a:off x="15502731" y="3532617"/>
          <a:ext cx="6716910" cy="17590053"/>
        </p:xfrm>
        <a:graphic>
          <a:graphicData uri="http://schemas.openxmlformats.org/drawingml/2006/table">
            <a:tbl>
              <a:tblPr firstRow="1" bandRow="1">
                <a:tableStyleId>{69012ECD-51FC-41F1-AA8D-1B2483CD663E}</a:tableStyleId>
              </a:tblPr>
              <a:tblGrid>
                <a:gridCol w="6716910">
                  <a:extLst>
                    <a:ext uri="{9D8B030D-6E8A-4147-A177-3AD203B41FA5}">
                      <a16:colId xmlns:a16="http://schemas.microsoft.com/office/drawing/2014/main" val="20000"/>
                    </a:ext>
                  </a:extLst>
                </a:gridCol>
              </a:tblGrid>
              <a:tr h="805451">
                <a:tc>
                  <a:txBody>
                    <a:bodyPr/>
                    <a:lstStyle/>
                    <a:p>
                      <a:pPr algn="ctr"/>
                      <a:r>
                        <a:rPr lang="tr-TR" sz="3500" dirty="0"/>
                        <a:t>Uygulama</a:t>
                      </a:r>
                      <a:endParaRPr lang="en-US" sz="3500" dirty="0"/>
                    </a:p>
                  </a:txBody>
                  <a:tcPr marL="72008" marR="72008" marT="29704" marB="29704">
                    <a:solidFill>
                      <a:srgbClr val="433AF0"/>
                    </a:solidFill>
                  </a:tcPr>
                </a:tc>
                <a:extLst>
                  <a:ext uri="{0D108BD9-81ED-4DB2-BD59-A6C34878D82A}">
                    <a16:rowId xmlns:a16="http://schemas.microsoft.com/office/drawing/2014/main" val="10000"/>
                  </a:ext>
                </a:extLst>
              </a:tr>
              <a:tr h="16784602">
                <a:tc>
                  <a:txBody>
                    <a:bodyPr/>
                    <a:lstStyle/>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endParaRPr lang="en-US" sz="2300" dirty="0"/>
                    </a:p>
                    <a:p>
                      <a:pPr algn="just"/>
                      <a:r>
                        <a:rPr lang="tr-TR" sz="2300" dirty="0"/>
                        <a:t>   </a:t>
                      </a:r>
                      <a:endParaRPr lang="en-US" sz="23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497048834"/>
              </p:ext>
            </p:extLst>
          </p:nvPr>
        </p:nvGraphicFramePr>
        <p:xfrm>
          <a:off x="23182322" y="14480033"/>
          <a:ext cx="6120701" cy="652723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484306">
                <a:tc>
                  <a:txBody>
                    <a:bodyPr/>
                    <a:lstStyle/>
                    <a:p>
                      <a:pPr algn="ctr"/>
                      <a:r>
                        <a:rPr lang="tr-TR" sz="3200" dirty="0"/>
                        <a:t>Kaynakça</a:t>
                      </a:r>
                      <a:endParaRPr lang="en-US" sz="3200" dirty="0"/>
                    </a:p>
                  </a:txBody>
                  <a:tcPr marL="72008" marR="72008" marT="29704" marB="29704">
                    <a:solidFill>
                      <a:srgbClr val="433AF0"/>
                    </a:solidFill>
                  </a:tcPr>
                </a:tc>
                <a:extLst>
                  <a:ext uri="{0D108BD9-81ED-4DB2-BD59-A6C34878D82A}">
                    <a16:rowId xmlns:a16="http://schemas.microsoft.com/office/drawing/2014/main" val="10000"/>
                  </a:ext>
                </a:extLst>
              </a:tr>
              <a:tr h="5519089">
                <a:tc>
                  <a:txBody>
                    <a:bodyPr/>
                    <a:lstStyle/>
                    <a:p>
                      <a:pPr algn="l"/>
                      <a:r>
                        <a:rPr lang="tr-TR" sz="1050" kern="1200" noProof="0" dirty="0">
                          <a:solidFill>
                            <a:schemeClr val="tx1"/>
                          </a:solidFill>
                          <a:latin typeface="+mn-lt"/>
                          <a:ea typeface="+mn-ea"/>
                          <a:cs typeface="+mn-cs"/>
                        </a:rPr>
                        <a:t>(</a:t>
                      </a:r>
                      <a:r>
                        <a:rPr lang="en-US" sz="1050" kern="1200" noProof="0" dirty="0">
                          <a:solidFill>
                            <a:schemeClr val="tx1"/>
                          </a:solidFill>
                          <a:latin typeface="+mn-lt"/>
                          <a:ea typeface="+mn-ea"/>
                          <a:cs typeface="+mn-cs"/>
                        </a:rPr>
                        <a:t>2017). S. &amp;. Raschka </a:t>
                      </a:r>
                      <a:r>
                        <a:rPr lang="tr-TR" sz="1050" kern="1200" noProof="0" dirty="0">
                          <a:solidFill>
                            <a:schemeClr val="tx1"/>
                          </a:solidFill>
                          <a:latin typeface="+mn-lt"/>
                          <a:ea typeface="+mn-ea"/>
                          <a:cs typeface="+mn-cs"/>
                        </a:rPr>
                        <a:t>içinde</a:t>
                      </a:r>
                      <a:r>
                        <a:rPr lang="en-US" sz="1050" kern="1200" noProof="0" dirty="0">
                          <a:solidFill>
                            <a:schemeClr val="tx1"/>
                          </a:solidFill>
                          <a:latin typeface="+mn-lt"/>
                          <a:ea typeface="+mn-ea"/>
                          <a:cs typeface="+mn-cs"/>
                        </a:rPr>
                        <a:t>, Python machine learning. </a:t>
                      </a:r>
                      <a:r>
                        <a:rPr lang="en-US" sz="1050" kern="1200" noProof="0" dirty="0" err="1">
                          <a:solidFill>
                            <a:schemeClr val="tx1"/>
                          </a:solidFill>
                          <a:latin typeface="+mn-lt"/>
                          <a:ea typeface="+mn-ea"/>
                          <a:cs typeface="+mn-cs"/>
                        </a:rPr>
                        <a:t>Packt</a:t>
                      </a:r>
                      <a:r>
                        <a:rPr lang="en-US" sz="1050" kern="1200" noProof="0" dirty="0">
                          <a:solidFill>
                            <a:schemeClr val="tx1"/>
                          </a:solidFill>
                          <a:latin typeface="+mn-lt"/>
                          <a:ea typeface="+mn-ea"/>
                          <a:cs typeface="+mn-cs"/>
                        </a:rPr>
                        <a:t> Publishing Ltd.</a:t>
                      </a:r>
                    </a:p>
                    <a:p>
                      <a:pPr algn="l"/>
                      <a:r>
                        <a:rPr lang="en-US" sz="1050" kern="1200" noProof="0" dirty="0" err="1">
                          <a:solidFill>
                            <a:schemeClr val="tx1"/>
                          </a:solidFill>
                          <a:latin typeface="+mn-lt"/>
                          <a:ea typeface="+mn-ea"/>
                          <a:cs typeface="+mn-cs"/>
                        </a:rPr>
                        <a:t>Gündoğmuş</a:t>
                      </a:r>
                      <a:r>
                        <a:rPr lang="en-US" sz="1050" kern="1200" noProof="0" dirty="0">
                          <a:solidFill>
                            <a:schemeClr val="tx1"/>
                          </a:solidFill>
                          <a:latin typeface="+mn-lt"/>
                          <a:ea typeface="+mn-ea"/>
                          <a:cs typeface="+mn-cs"/>
                        </a:rPr>
                        <a:t>, Y. E. (2019). Medium. Medium.com: https://medium.com/kaveai/web-scraping-453e96a86195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a:solidFill>
                            <a:schemeClr val="tx1"/>
                          </a:solidFill>
                          <a:latin typeface="+mn-lt"/>
                          <a:ea typeface="+mn-ea"/>
                          <a:cs typeface="+mn-cs"/>
                        </a:rPr>
                        <a:t>Hurwitz, E. &amp;. (</a:t>
                      </a:r>
                      <a:r>
                        <a:rPr lang="en-US" sz="1050" kern="1200" noProof="0" dirty="0" err="1">
                          <a:solidFill>
                            <a:schemeClr val="tx1"/>
                          </a:solidFill>
                          <a:latin typeface="+mn-lt"/>
                          <a:ea typeface="+mn-ea"/>
                          <a:cs typeface="+mn-cs"/>
                        </a:rPr>
                        <a:t>tarih</a:t>
                      </a:r>
                      <a:r>
                        <a:rPr lang="en-US" sz="1050" kern="1200" noProof="0" dirty="0">
                          <a:solidFill>
                            <a:schemeClr val="tx1"/>
                          </a:solidFill>
                          <a:latin typeface="+mn-lt"/>
                          <a:ea typeface="+mn-ea"/>
                          <a:cs typeface="+mn-cs"/>
                        </a:rPr>
                        <a:t> yok). Common mistakes when applying computational intelligence and machine learning to stock market modelling. </a:t>
                      </a:r>
                      <a:r>
                        <a:rPr lang="en-US" sz="1050" kern="1200" noProof="0" dirty="0" err="1">
                          <a:solidFill>
                            <a:schemeClr val="tx1"/>
                          </a:solidFill>
                          <a:latin typeface="+mn-lt"/>
                          <a:ea typeface="+mn-ea"/>
                          <a:cs typeface="+mn-cs"/>
                        </a:rPr>
                        <a:t>arXiv</a:t>
                      </a:r>
                      <a:r>
                        <a:rPr lang="en-US" sz="1050" kern="1200" noProof="0" dirty="0">
                          <a:solidFill>
                            <a:schemeClr val="tx1"/>
                          </a:solidFill>
                          <a:latin typeface="+mn-lt"/>
                          <a:ea typeface="+mn-ea"/>
                          <a:cs typeface="+mn-cs"/>
                        </a:rPr>
                        <a:t> preprint.</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a:solidFill>
                            <a:schemeClr val="tx1"/>
                          </a:solidFill>
                          <a:latin typeface="+mn-lt"/>
                          <a:ea typeface="+mn-ea"/>
                          <a:cs typeface="+mn-cs"/>
                        </a:rPr>
                        <a:t>IBM Knowledge Center. (</a:t>
                      </a:r>
                      <a:r>
                        <a:rPr lang="en-US" sz="1050" kern="1200" noProof="0" dirty="0" err="1">
                          <a:solidFill>
                            <a:schemeClr val="tx1"/>
                          </a:solidFill>
                          <a:latin typeface="+mn-lt"/>
                          <a:ea typeface="+mn-ea"/>
                          <a:cs typeface="+mn-cs"/>
                        </a:rPr>
                        <a:t>n.d</a:t>
                      </a:r>
                      <a:r>
                        <a:rPr lang="en-US" sz="1050" kern="1200" noProof="0" dirty="0">
                          <a:solidFill>
                            <a:schemeClr val="tx1"/>
                          </a:solidFill>
                          <a:latin typeface="+mn-lt"/>
                          <a:ea typeface="+mn-ea"/>
                          <a:cs typeface="+mn-cs"/>
                        </a:rPr>
                        <a:t>). Use of KNN. (</a:t>
                      </a:r>
                      <a:r>
                        <a:rPr lang="en-US" sz="1050" kern="1200" noProof="0" dirty="0" err="1">
                          <a:solidFill>
                            <a:schemeClr val="tx1"/>
                          </a:solidFill>
                          <a:latin typeface="+mn-lt"/>
                          <a:ea typeface="+mn-ea"/>
                          <a:cs typeface="+mn-cs"/>
                        </a:rPr>
                        <a:t>tarih</a:t>
                      </a:r>
                      <a:r>
                        <a:rPr lang="en-US" sz="1050" kern="1200" noProof="0" dirty="0">
                          <a:solidFill>
                            <a:schemeClr val="tx1"/>
                          </a:solidFill>
                          <a:latin typeface="+mn-lt"/>
                          <a:ea typeface="+mn-ea"/>
                          <a:cs typeface="+mn-cs"/>
                        </a:rPr>
                        <a:t> yok). https://www.ibm.com/support/knowledgecenter/SSHRBY/com.ibm.swg.im.dashdb.analytics.doc/doc/r_knn_usage.html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a:solidFill>
                            <a:schemeClr val="tx1"/>
                          </a:solidFill>
                          <a:latin typeface="+mn-lt"/>
                          <a:ea typeface="+mn-ea"/>
                          <a:cs typeface="+mn-cs"/>
                        </a:rPr>
                        <a:t>Li, S. (2019). Towards Data Science. towardsdatascience.com: https://towardsdatascience.com/a-complete-exploratory-data-analysis-and-visualization-for-text-data-29fb1b96fb6a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a:solidFill>
                            <a:schemeClr val="tx1"/>
                          </a:solidFill>
                          <a:latin typeface="+mn-lt"/>
                          <a:ea typeface="+mn-ea"/>
                          <a:cs typeface="+mn-cs"/>
                        </a:rPr>
                        <a:t>MongoDB. (2021). MongoDB, Inc. Mongo DB : https://docs.mongodb.com/compass/current/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a:solidFill>
                            <a:schemeClr val="tx1"/>
                          </a:solidFill>
                          <a:latin typeface="+mn-lt"/>
                          <a:ea typeface="+mn-ea"/>
                          <a:cs typeface="+mn-cs"/>
                        </a:rPr>
                        <a:t>MongoDB. (2021). MongoDB, Inc. https://docs.mongodb.com/manual/reference/method/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err="1">
                          <a:solidFill>
                            <a:schemeClr val="tx1"/>
                          </a:solidFill>
                          <a:latin typeface="+mn-lt"/>
                          <a:ea typeface="+mn-ea"/>
                          <a:cs typeface="+mn-cs"/>
                        </a:rPr>
                        <a:t>Nabarun</a:t>
                      </a:r>
                      <a:r>
                        <a:rPr lang="en-US" sz="1050" kern="1200" noProof="0" dirty="0">
                          <a:solidFill>
                            <a:schemeClr val="tx1"/>
                          </a:solidFill>
                          <a:latin typeface="+mn-lt"/>
                          <a:ea typeface="+mn-ea"/>
                          <a:cs typeface="+mn-cs"/>
                        </a:rPr>
                        <a:t> Pal, P. A. (2018). How much is my car worth? A methodology for. Future of Information and Communications Conference (FICC) . </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err="1">
                          <a:solidFill>
                            <a:schemeClr val="tx1"/>
                          </a:solidFill>
                          <a:latin typeface="+mn-lt"/>
                          <a:ea typeface="+mn-ea"/>
                          <a:cs typeface="+mn-cs"/>
                        </a:rPr>
                        <a:t>Navlani</a:t>
                      </a:r>
                      <a:r>
                        <a:rPr lang="en-US" sz="1050" kern="1200" noProof="0" dirty="0">
                          <a:solidFill>
                            <a:schemeClr val="tx1"/>
                          </a:solidFill>
                          <a:latin typeface="+mn-lt"/>
                          <a:ea typeface="+mn-ea"/>
                          <a:cs typeface="+mn-cs"/>
                        </a:rPr>
                        <a:t>, A. (2018). </a:t>
                      </a:r>
                      <a:r>
                        <a:rPr lang="en-US" sz="1050" kern="1200" noProof="0" dirty="0" err="1">
                          <a:solidFill>
                            <a:schemeClr val="tx1"/>
                          </a:solidFill>
                          <a:latin typeface="+mn-lt"/>
                          <a:ea typeface="+mn-ea"/>
                          <a:cs typeface="+mn-cs"/>
                        </a:rPr>
                        <a:t>Datacamp</a:t>
                      </a:r>
                      <a:r>
                        <a:rPr lang="en-US" sz="1050" kern="1200" noProof="0" dirty="0">
                          <a:solidFill>
                            <a:schemeClr val="tx1"/>
                          </a:solidFill>
                          <a:latin typeface="+mn-lt"/>
                          <a:ea typeface="+mn-ea"/>
                          <a:cs typeface="+mn-cs"/>
                        </a:rPr>
                        <a:t>, Inc. AdaBoost Classifier in Python: https://www.datacamp.com/community/tutorials/adaboost-classifier-python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err="1">
                          <a:solidFill>
                            <a:schemeClr val="tx1"/>
                          </a:solidFill>
                          <a:latin typeface="+mn-lt"/>
                          <a:ea typeface="+mn-ea"/>
                          <a:cs typeface="+mn-cs"/>
                        </a:rPr>
                        <a:t>Navlani</a:t>
                      </a:r>
                      <a:r>
                        <a:rPr lang="en-US" sz="1050" kern="1200" noProof="0" dirty="0">
                          <a:solidFill>
                            <a:schemeClr val="tx1"/>
                          </a:solidFill>
                          <a:latin typeface="+mn-lt"/>
                          <a:ea typeface="+mn-ea"/>
                          <a:cs typeface="+mn-cs"/>
                        </a:rPr>
                        <a:t>, A. (2018). </a:t>
                      </a:r>
                      <a:r>
                        <a:rPr lang="en-US" sz="1050" kern="1200" noProof="0" dirty="0" err="1">
                          <a:solidFill>
                            <a:schemeClr val="tx1"/>
                          </a:solidFill>
                          <a:latin typeface="+mn-lt"/>
                          <a:ea typeface="+mn-ea"/>
                          <a:cs typeface="+mn-cs"/>
                        </a:rPr>
                        <a:t>Datacamp</a:t>
                      </a:r>
                      <a:r>
                        <a:rPr lang="en-US" sz="1050" kern="1200" noProof="0" dirty="0">
                          <a:solidFill>
                            <a:schemeClr val="tx1"/>
                          </a:solidFill>
                          <a:latin typeface="+mn-lt"/>
                          <a:ea typeface="+mn-ea"/>
                          <a:cs typeface="+mn-cs"/>
                        </a:rPr>
                        <a:t>, Inc. Understanding Random Forests Classifiers in Python Tutorial: https://www.datacamp.com/community/tutorials/random-forests-classifier-python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err="1">
                          <a:solidFill>
                            <a:schemeClr val="tx1"/>
                          </a:solidFill>
                          <a:latin typeface="+mn-lt"/>
                          <a:ea typeface="+mn-ea"/>
                          <a:cs typeface="+mn-cs"/>
                        </a:rPr>
                        <a:t>Navlani</a:t>
                      </a:r>
                      <a:r>
                        <a:rPr lang="en-US" sz="1050" kern="1200" noProof="0" dirty="0">
                          <a:solidFill>
                            <a:schemeClr val="tx1"/>
                          </a:solidFill>
                          <a:latin typeface="+mn-lt"/>
                          <a:ea typeface="+mn-ea"/>
                          <a:cs typeface="+mn-cs"/>
                        </a:rPr>
                        <a:t>, A. (2018). </a:t>
                      </a:r>
                      <a:r>
                        <a:rPr lang="en-US" sz="1050" kern="1200" noProof="0" dirty="0" err="1">
                          <a:solidFill>
                            <a:schemeClr val="tx1"/>
                          </a:solidFill>
                          <a:latin typeface="+mn-lt"/>
                          <a:ea typeface="+mn-ea"/>
                          <a:cs typeface="+mn-cs"/>
                        </a:rPr>
                        <a:t>Datacamp</a:t>
                      </a:r>
                      <a:r>
                        <a:rPr lang="en-US" sz="1050" kern="1200" noProof="0" dirty="0">
                          <a:solidFill>
                            <a:schemeClr val="tx1"/>
                          </a:solidFill>
                          <a:latin typeface="+mn-lt"/>
                          <a:ea typeface="+mn-ea"/>
                          <a:cs typeface="+mn-cs"/>
                        </a:rPr>
                        <a:t>, Inc. Decision Tree Classification in Python Tutorial: https://www.datacamp.com/community/tutorials/decision-tree-classification-python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err="1">
                          <a:solidFill>
                            <a:schemeClr val="tx1"/>
                          </a:solidFill>
                          <a:latin typeface="+mn-lt"/>
                          <a:ea typeface="+mn-ea"/>
                          <a:cs typeface="+mn-cs"/>
                        </a:rPr>
                        <a:t>Navlani</a:t>
                      </a:r>
                      <a:r>
                        <a:rPr lang="en-US" sz="1050" kern="1200" noProof="0" dirty="0">
                          <a:solidFill>
                            <a:schemeClr val="tx1"/>
                          </a:solidFill>
                          <a:latin typeface="+mn-lt"/>
                          <a:ea typeface="+mn-ea"/>
                          <a:cs typeface="+mn-cs"/>
                        </a:rPr>
                        <a:t>, A. (2018). </a:t>
                      </a:r>
                      <a:r>
                        <a:rPr lang="en-US" sz="1050" kern="1200" noProof="0" dirty="0" err="1">
                          <a:solidFill>
                            <a:schemeClr val="tx1"/>
                          </a:solidFill>
                          <a:latin typeface="+mn-lt"/>
                          <a:ea typeface="+mn-ea"/>
                          <a:cs typeface="+mn-cs"/>
                        </a:rPr>
                        <a:t>Datacamp</a:t>
                      </a:r>
                      <a:r>
                        <a:rPr lang="en-US" sz="1050" kern="1200" noProof="0" dirty="0">
                          <a:solidFill>
                            <a:schemeClr val="tx1"/>
                          </a:solidFill>
                          <a:latin typeface="+mn-lt"/>
                          <a:ea typeface="+mn-ea"/>
                          <a:cs typeface="+mn-cs"/>
                        </a:rPr>
                        <a:t>, Inc. KNN Classification Tutorial using Scikit-learn: https://www.datacamp.com/community/tutorials/k-nearest-neighbor-classification-scikit-learn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tr-TR" sz="1050" kern="1200" noProof="0" dirty="0">
                        <a:solidFill>
                          <a:schemeClr val="tx1"/>
                        </a:solidFill>
                        <a:latin typeface="+mn-lt"/>
                        <a:ea typeface="+mn-ea"/>
                        <a:cs typeface="+mn-cs"/>
                      </a:endParaRPr>
                    </a:p>
                    <a:p>
                      <a:pPr algn="l"/>
                      <a:endParaRPr lang="en-US" sz="1050" kern="1200" noProof="0" dirty="0">
                        <a:solidFill>
                          <a:schemeClr val="tx1"/>
                        </a:solidFill>
                        <a:latin typeface="+mn-lt"/>
                        <a:ea typeface="+mn-ea"/>
                        <a:cs typeface="+mn-cs"/>
                      </a:endParaRPr>
                    </a:p>
                    <a:p>
                      <a:pPr algn="l"/>
                      <a:r>
                        <a:rPr lang="en-US" sz="1050" kern="1200" noProof="0" dirty="0">
                          <a:solidFill>
                            <a:schemeClr val="tx1"/>
                          </a:solidFill>
                          <a:latin typeface="+mn-lt"/>
                          <a:ea typeface="+mn-ea"/>
                          <a:cs typeface="+mn-cs"/>
                        </a:rPr>
                        <a:t>Özgür, D. (2020). Teknoloji.org. https://teknoloji.org/selenium-kutuphanesi-nedir-nasil-kullanilir/ </a:t>
                      </a:r>
                      <a:r>
                        <a:rPr lang="en-US" sz="1050" kern="1200" noProof="0" dirty="0" err="1">
                          <a:solidFill>
                            <a:schemeClr val="tx1"/>
                          </a:solidFill>
                          <a:latin typeface="+mn-lt"/>
                          <a:ea typeface="+mn-ea"/>
                          <a:cs typeface="+mn-cs"/>
                        </a:rPr>
                        <a:t>adresinden</a:t>
                      </a:r>
                      <a:r>
                        <a:rPr lang="en-US" sz="1050" kern="1200" noProof="0" dirty="0">
                          <a:solidFill>
                            <a:schemeClr val="tx1"/>
                          </a:solidFill>
                          <a:latin typeface="+mn-lt"/>
                          <a:ea typeface="+mn-ea"/>
                          <a:cs typeface="+mn-cs"/>
                        </a:rPr>
                        <a:t> </a:t>
                      </a:r>
                      <a:r>
                        <a:rPr lang="en-US" sz="1050" kern="1200" noProof="0" dirty="0" err="1">
                          <a:solidFill>
                            <a:schemeClr val="tx1"/>
                          </a:solidFill>
                          <a:latin typeface="+mn-lt"/>
                          <a:ea typeface="+mn-ea"/>
                          <a:cs typeface="+mn-cs"/>
                        </a:rPr>
                        <a:t>alındı</a:t>
                      </a:r>
                      <a:endParaRPr lang="en-US" sz="1050" kern="1200" noProof="0" dirty="0">
                        <a:solidFill>
                          <a:schemeClr val="tx1"/>
                        </a:solidFill>
                        <a:latin typeface="+mn-lt"/>
                        <a:ea typeface="+mn-ea"/>
                        <a:cs typeface="+mn-cs"/>
                      </a:endParaRPr>
                    </a:p>
                  </a:txBody>
                  <a:tcPr marL="72008" marR="72008" marT="29704" marB="29704"/>
                </a:tc>
                <a:extLst>
                  <a:ext uri="{0D108BD9-81ED-4DB2-BD59-A6C34878D82A}">
                    <a16:rowId xmlns:a16="http://schemas.microsoft.com/office/drawing/2014/main" val="10001"/>
                  </a:ext>
                </a:extLst>
              </a:tr>
            </a:tbl>
          </a:graphicData>
        </a:graphic>
      </p:graphicFrame>
      <p:graphicFrame>
        <p:nvGraphicFramePr>
          <p:cNvPr id="28" name="Table 25"/>
          <p:cNvGraphicFramePr>
            <a:graphicFrameLocks noGrp="1"/>
          </p:cNvGraphicFramePr>
          <p:nvPr>
            <p:extLst>
              <p:ext uri="{D42A27DB-BD31-4B8C-83A1-F6EECF244321}">
                <p14:modId xmlns:p14="http://schemas.microsoft.com/office/powerpoint/2010/main" val="3141149312"/>
              </p:ext>
            </p:extLst>
          </p:nvPr>
        </p:nvGraphicFramePr>
        <p:xfrm>
          <a:off x="940440" y="9517671"/>
          <a:ext cx="6172200" cy="5910016"/>
        </p:xfrm>
        <a:graphic>
          <a:graphicData uri="http://schemas.openxmlformats.org/drawingml/2006/table">
            <a:tbl>
              <a:tblPr firstRow="1" bandRow="1">
                <a:tableStyleId>{69012ECD-51FC-41F1-AA8D-1B2483CD663E}</a:tableStyleId>
              </a:tblPr>
              <a:tblGrid>
                <a:gridCol w="6172200">
                  <a:extLst>
                    <a:ext uri="{9D8B030D-6E8A-4147-A177-3AD203B41FA5}">
                      <a16:colId xmlns:a16="http://schemas.microsoft.com/office/drawing/2014/main" val="20000"/>
                    </a:ext>
                  </a:extLst>
                </a:gridCol>
              </a:tblGrid>
              <a:tr h="439567">
                <a:tc>
                  <a:txBody>
                    <a:bodyPr/>
                    <a:lstStyle/>
                    <a:p>
                      <a:pPr marL="0" marR="0" indent="0" algn="ctr" defTabSz="4068913" rtl="0" eaLnBrk="1" fontAlgn="auto" latinLnBrk="0" hangingPunct="1">
                        <a:lnSpc>
                          <a:spcPct val="100000"/>
                        </a:lnSpc>
                        <a:spcBef>
                          <a:spcPts val="0"/>
                        </a:spcBef>
                        <a:spcAft>
                          <a:spcPts val="0"/>
                        </a:spcAft>
                        <a:buClrTx/>
                        <a:buSzTx/>
                        <a:buFontTx/>
                        <a:buNone/>
                        <a:tabLst/>
                        <a:defRPr/>
                      </a:pPr>
                      <a:r>
                        <a:rPr lang="tr-TR" sz="3500" b="1" kern="1200" dirty="0">
                          <a:solidFill>
                            <a:schemeClr val="bg1"/>
                          </a:solidFill>
                          <a:latin typeface="+mn-lt"/>
                          <a:ea typeface="+mn-ea"/>
                          <a:cs typeface="+mn-cs"/>
                        </a:rPr>
                        <a:t>Web </a:t>
                      </a:r>
                      <a:r>
                        <a:rPr lang="tr-TR" sz="3500" b="1" kern="1200" dirty="0" err="1">
                          <a:solidFill>
                            <a:schemeClr val="bg1"/>
                          </a:solidFill>
                          <a:latin typeface="+mn-lt"/>
                          <a:ea typeface="+mn-ea"/>
                          <a:cs typeface="+mn-cs"/>
                        </a:rPr>
                        <a:t>Scrapping</a:t>
                      </a:r>
                      <a:r>
                        <a:rPr lang="tr-TR" sz="3500" b="1" kern="1200" dirty="0">
                          <a:solidFill>
                            <a:schemeClr val="bg1"/>
                          </a:solidFill>
                          <a:latin typeface="+mn-lt"/>
                          <a:ea typeface="+mn-ea"/>
                          <a:cs typeface="+mn-cs"/>
                        </a:rPr>
                        <a:t> İşlemleri</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4062966">
                <a:tc>
                  <a:txBody>
                    <a:bodyPr/>
                    <a:lstStyle/>
                    <a:p>
                      <a:pPr marL="0" marR="0" indent="0" algn="l" defTabSz="2945079" rtl="0" eaLnBrk="1" fontAlgn="auto" latinLnBrk="0" hangingPunct="1">
                        <a:lnSpc>
                          <a:spcPct val="100000"/>
                        </a:lnSpc>
                        <a:spcBef>
                          <a:spcPts val="0"/>
                        </a:spcBef>
                        <a:spcAft>
                          <a:spcPts val="0"/>
                        </a:spcAft>
                        <a:buClrTx/>
                        <a:buSzTx/>
                        <a:buFontTx/>
                        <a:buNone/>
                        <a:tabLst/>
                        <a:defRPr/>
                      </a:pPr>
                      <a:r>
                        <a:rPr lang="tr-TR" sz="2300" kern="1200" dirty="0">
                          <a:solidFill>
                            <a:schemeClr val="tx1"/>
                          </a:solidFill>
                          <a:effectLst/>
                          <a:latin typeface="+mn-lt"/>
                          <a:ea typeface="+mn-ea"/>
                          <a:cs typeface="+mn-cs"/>
                        </a:rPr>
                        <a:t>Web kazıma işlemi için bir URL ye ihtiyaç vardır. URL’e istekte bulunulur ve gelen yanıt taranarak içeriğinden istenen veri çıkarılır. Bu projede </a:t>
                      </a:r>
                      <a:r>
                        <a:rPr lang="tr-TR" sz="2300" kern="1200" dirty="0" err="1">
                          <a:solidFill>
                            <a:schemeClr val="tx1"/>
                          </a:solidFill>
                          <a:effectLst/>
                          <a:latin typeface="+mn-lt"/>
                          <a:ea typeface="+mn-ea"/>
                          <a:cs typeface="+mn-cs"/>
                        </a:rPr>
                        <a:t>Python</a:t>
                      </a:r>
                      <a:r>
                        <a:rPr lang="tr-TR" sz="2300" kern="1200" dirty="0">
                          <a:solidFill>
                            <a:schemeClr val="tx1"/>
                          </a:solidFill>
                          <a:effectLst/>
                          <a:latin typeface="+mn-lt"/>
                          <a:ea typeface="+mn-ea"/>
                          <a:cs typeface="+mn-cs"/>
                        </a:rPr>
                        <a:t> dilinde </a:t>
                      </a:r>
                      <a:r>
                        <a:rPr lang="tr-TR" sz="2300" kern="1200" dirty="0" err="1">
                          <a:solidFill>
                            <a:schemeClr val="tx1"/>
                          </a:solidFill>
                          <a:effectLst/>
                          <a:latin typeface="+mn-lt"/>
                          <a:ea typeface="+mn-ea"/>
                          <a:cs typeface="+mn-cs"/>
                        </a:rPr>
                        <a:t>Selenium</a:t>
                      </a:r>
                      <a:r>
                        <a:rPr lang="tr-TR" sz="2300" kern="1200" dirty="0">
                          <a:solidFill>
                            <a:schemeClr val="tx1"/>
                          </a:solidFill>
                          <a:effectLst/>
                          <a:latin typeface="+mn-lt"/>
                          <a:ea typeface="+mn-ea"/>
                          <a:cs typeface="+mn-cs"/>
                        </a:rPr>
                        <a:t> kütüphanesi yardımıyla web </a:t>
                      </a:r>
                      <a:r>
                        <a:rPr lang="tr-TR" sz="2300" kern="1200" dirty="0" err="1">
                          <a:solidFill>
                            <a:schemeClr val="tx1"/>
                          </a:solidFill>
                          <a:effectLst/>
                          <a:latin typeface="+mn-lt"/>
                          <a:ea typeface="+mn-ea"/>
                          <a:cs typeface="+mn-cs"/>
                        </a:rPr>
                        <a:t>scrapping</a:t>
                      </a:r>
                      <a:r>
                        <a:rPr lang="tr-TR" sz="2300" kern="1200" dirty="0">
                          <a:solidFill>
                            <a:schemeClr val="tx1"/>
                          </a:solidFill>
                          <a:effectLst/>
                          <a:latin typeface="+mn-lt"/>
                          <a:ea typeface="+mn-ea"/>
                          <a:cs typeface="+mn-cs"/>
                        </a:rPr>
                        <a:t> yapacağız. </a:t>
                      </a:r>
                      <a:r>
                        <a:rPr lang="tr-TR" sz="2300" kern="1200" dirty="0" err="1">
                          <a:solidFill>
                            <a:schemeClr val="tx1"/>
                          </a:solidFill>
                          <a:effectLst/>
                          <a:latin typeface="+mn-lt"/>
                          <a:ea typeface="+mn-ea"/>
                          <a:cs typeface="+mn-cs"/>
                        </a:rPr>
                        <a:t>Selenium</a:t>
                      </a:r>
                      <a:r>
                        <a:rPr lang="tr-TR" sz="2300" kern="1200" dirty="0">
                          <a:solidFill>
                            <a:schemeClr val="tx1"/>
                          </a:solidFill>
                          <a:effectLst/>
                          <a:latin typeface="+mn-lt"/>
                          <a:ea typeface="+mn-ea"/>
                          <a:cs typeface="+mn-cs"/>
                        </a:rPr>
                        <a:t> ana olarak, test amaçlı web uygulamalarını otomatikleştirmek içindir, ancak kesinlikle bununla sınırlı değildir. Seçtiğiniz bir tarayıcıyı açmanıza ve bir insanın yapacağı gibi görevleri gerçekleştirmenize olanak tanır.</a:t>
                      </a:r>
                      <a:endParaRPr lang="tr-TR" sz="2300" kern="1200" noProof="0" dirty="0">
                        <a:solidFill>
                          <a:schemeClr val="tx1"/>
                        </a:solidFill>
                        <a:effectLst/>
                        <a:latin typeface="+mn-lt"/>
                        <a:ea typeface="+mn-ea"/>
                        <a:cs typeface="+mn-cs"/>
                      </a:endParaRPr>
                    </a:p>
                    <a:p>
                      <a:pPr marL="0" marR="0" indent="0" algn="l" defTabSz="2945079" rtl="0" eaLnBrk="1" fontAlgn="auto" latinLnBrk="0" hangingPunct="1">
                        <a:lnSpc>
                          <a:spcPct val="100000"/>
                        </a:lnSpc>
                        <a:spcBef>
                          <a:spcPts val="0"/>
                        </a:spcBef>
                        <a:spcAft>
                          <a:spcPts val="0"/>
                        </a:spcAft>
                        <a:buClrTx/>
                        <a:buSzTx/>
                        <a:buFontTx/>
                        <a:buNone/>
                        <a:tabLst/>
                        <a:defRPr/>
                      </a:pPr>
                      <a:r>
                        <a:rPr lang="en-US" sz="2300" kern="1200" noProof="0" dirty="0">
                          <a:solidFill>
                            <a:schemeClr val="tx1"/>
                          </a:solidFill>
                          <a:effectLst/>
                          <a:latin typeface="+mn-lt"/>
                          <a:ea typeface="+mn-ea"/>
                          <a:cs typeface="+mn-cs"/>
                        </a:rPr>
                        <a:t>Bu </a:t>
                      </a:r>
                      <a:r>
                        <a:rPr lang="en-US" sz="2300" kern="1200" noProof="0" dirty="0" err="1">
                          <a:solidFill>
                            <a:schemeClr val="tx1"/>
                          </a:solidFill>
                          <a:effectLst/>
                          <a:latin typeface="+mn-lt"/>
                          <a:ea typeface="+mn-ea"/>
                          <a:cs typeface="+mn-cs"/>
                        </a:rPr>
                        <a:t>metot</a:t>
                      </a:r>
                      <a:r>
                        <a:rPr lang="en-US" sz="2300" kern="1200" noProof="0" dirty="0">
                          <a:solidFill>
                            <a:schemeClr val="tx1"/>
                          </a:solidFill>
                          <a:effectLst/>
                          <a:latin typeface="+mn-lt"/>
                          <a:ea typeface="+mn-ea"/>
                          <a:cs typeface="+mn-cs"/>
                        </a:rPr>
                        <a:t>, sahibinden.com </a:t>
                      </a:r>
                      <a:r>
                        <a:rPr lang="en-US" sz="2300" kern="1200" noProof="0" dirty="0" err="1">
                          <a:solidFill>
                            <a:schemeClr val="tx1"/>
                          </a:solidFill>
                          <a:effectLst/>
                          <a:latin typeface="+mn-lt"/>
                          <a:ea typeface="+mn-ea"/>
                          <a:cs typeface="+mn-cs"/>
                        </a:rPr>
                        <a:t>sitesinden</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projemizin</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istemiş</a:t>
                      </a:r>
                      <a:r>
                        <a:rPr lang="en-US" sz="2300" kern="1200" noProof="0" dirty="0">
                          <a:solidFill>
                            <a:schemeClr val="tx1"/>
                          </a:solidFill>
                          <a:effectLst/>
                          <a:latin typeface="+mn-lt"/>
                          <a:ea typeface="+mn-ea"/>
                          <a:cs typeface="+mn-cs"/>
                        </a:rPr>
                        <a:t> olduğu </a:t>
                      </a:r>
                      <a:r>
                        <a:rPr lang="en-US" sz="2300" kern="1200" noProof="0" dirty="0" err="1">
                          <a:solidFill>
                            <a:schemeClr val="tx1"/>
                          </a:solidFill>
                          <a:effectLst/>
                          <a:latin typeface="+mn-lt"/>
                          <a:ea typeface="+mn-ea"/>
                          <a:cs typeface="+mn-cs"/>
                        </a:rPr>
                        <a:t>verileri</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çekme</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metodudur</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Sayfanın</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kaynak</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kodlarındaki</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istediğimiz</a:t>
                      </a:r>
                      <a:r>
                        <a:rPr lang="en-US" sz="2300" kern="1200" noProof="0" dirty="0">
                          <a:solidFill>
                            <a:schemeClr val="tx1"/>
                          </a:solidFill>
                          <a:effectLst/>
                          <a:latin typeface="+mn-lt"/>
                          <a:ea typeface="+mn-ea"/>
                          <a:cs typeface="+mn-cs"/>
                        </a:rPr>
                        <a:t> ‘’attribute’’</a:t>
                      </a:r>
                      <a:r>
                        <a:rPr lang="en-US" sz="2300" kern="1200" noProof="0" dirty="0" err="1">
                          <a:solidFill>
                            <a:schemeClr val="tx1"/>
                          </a:solidFill>
                          <a:effectLst/>
                          <a:latin typeface="+mn-lt"/>
                          <a:ea typeface="+mn-ea"/>
                          <a:cs typeface="+mn-cs"/>
                        </a:rPr>
                        <a:t>ları</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seçip</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bunları</a:t>
                      </a:r>
                      <a:r>
                        <a:rPr lang="en-US" sz="2300" kern="1200" noProof="0" dirty="0">
                          <a:solidFill>
                            <a:schemeClr val="tx1"/>
                          </a:solidFill>
                          <a:effectLst/>
                          <a:latin typeface="+mn-lt"/>
                          <a:ea typeface="+mn-ea"/>
                          <a:cs typeface="+mn-cs"/>
                        </a:rPr>
                        <a:t> Python </a:t>
                      </a:r>
                      <a:r>
                        <a:rPr lang="en-US" sz="2300" kern="1200" noProof="0" dirty="0" err="1">
                          <a:solidFill>
                            <a:schemeClr val="tx1"/>
                          </a:solidFill>
                          <a:effectLst/>
                          <a:latin typeface="+mn-lt"/>
                          <a:ea typeface="+mn-ea"/>
                          <a:cs typeface="+mn-cs"/>
                        </a:rPr>
                        <a:t>sayesinde</a:t>
                      </a:r>
                      <a:r>
                        <a:rPr lang="en-US" sz="2300" kern="1200" noProof="0" dirty="0">
                          <a:solidFill>
                            <a:schemeClr val="tx1"/>
                          </a:solidFill>
                          <a:effectLst/>
                          <a:latin typeface="+mn-lt"/>
                          <a:ea typeface="+mn-ea"/>
                          <a:cs typeface="+mn-cs"/>
                        </a:rPr>
                        <a:t> </a:t>
                      </a:r>
                      <a:r>
                        <a:rPr lang="en-US" sz="2300" kern="1200" noProof="0" dirty="0" err="1">
                          <a:solidFill>
                            <a:schemeClr val="tx1"/>
                          </a:solidFill>
                          <a:effectLst/>
                          <a:latin typeface="+mn-lt"/>
                          <a:ea typeface="+mn-ea"/>
                          <a:cs typeface="+mn-cs"/>
                        </a:rPr>
                        <a:t>istediğimiz</a:t>
                      </a:r>
                      <a:r>
                        <a:rPr lang="en-US" sz="2300" kern="1200" noProof="0" dirty="0">
                          <a:solidFill>
                            <a:schemeClr val="tx1"/>
                          </a:solidFill>
                          <a:effectLst/>
                          <a:latin typeface="+mn-lt"/>
                          <a:ea typeface="+mn-ea"/>
                          <a:cs typeface="+mn-cs"/>
                        </a:rPr>
                        <a:t> şekilde </a:t>
                      </a:r>
                      <a:r>
                        <a:rPr lang="en-US" sz="2300" kern="1200" noProof="0" dirty="0" err="1">
                          <a:solidFill>
                            <a:schemeClr val="tx1"/>
                          </a:solidFill>
                          <a:effectLst/>
                          <a:latin typeface="+mn-lt"/>
                          <a:ea typeface="+mn-ea"/>
                          <a:cs typeface="+mn-cs"/>
                        </a:rPr>
                        <a:t>kazıyabiliyoruz</a:t>
                      </a:r>
                      <a:r>
                        <a:rPr lang="en-US" sz="2300" kern="1200" noProof="0" dirty="0">
                          <a:solidFill>
                            <a:schemeClr val="tx1"/>
                          </a:solidFill>
                          <a:effectLst/>
                          <a:latin typeface="+mn-lt"/>
                          <a:ea typeface="+mn-ea"/>
                          <a:cs typeface="+mn-cs"/>
                        </a:rPr>
                        <a:t>. </a:t>
                      </a:r>
                    </a:p>
                  </a:txBody>
                  <a:tcPr marL="72008" marR="72008" marT="29704" marB="29704"/>
                </a:tc>
                <a:extLst>
                  <a:ext uri="{0D108BD9-81ED-4DB2-BD59-A6C34878D82A}">
                    <a16:rowId xmlns:a16="http://schemas.microsoft.com/office/drawing/2014/main" val="10001"/>
                  </a:ext>
                </a:extLst>
              </a:tr>
            </a:tbl>
          </a:graphicData>
        </a:graphic>
      </p:graphicFrame>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74989" y="286698"/>
            <a:ext cx="2202540" cy="2104144"/>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934" y="286698"/>
            <a:ext cx="2282342" cy="2194560"/>
          </a:xfrm>
          <a:prstGeom prst="rect">
            <a:avLst/>
          </a:prstGeom>
        </p:spPr>
      </p:pic>
      <p:graphicFrame>
        <p:nvGraphicFramePr>
          <p:cNvPr id="32" name="Table 26">
            <a:extLst>
              <a:ext uri="{FF2B5EF4-FFF2-40B4-BE49-F238E27FC236}">
                <a16:creationId xmlns:a16="http://schemas.microsoft.com/office/drawing/2014/main" id="{FCA10558-D39D-712B-ADDA-55CFE22A8C42}"/>
              </a:ext>
            </a:extLst>
          </p:cNvPr>
          <p:cNvGraphicFramePr>
            <a:graphicFrameLocks noGrp="1"/>
          </p:cNvGraphicFramePr>
          <p:nvPr>
            <p:extLst>
              <p:ext uri="{D42A27DB-BD31-4B8C-83A1-F6EECF244321}">
                <p14:modId xmlns:p14="http://schemas.microsoft.com/office/powerpoint/2010/main" val="2556673792"/>
              </p:ext>
            </p:extLst>
          </p:nvPr>
        </p:nvGraphicFramePr>
        <p:xfrm>
          <a:off x="8342666" y="4521388"/>
          <a:ext cx="6120701" cy="217621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390040">
                <a:tc>
                  <a:txBody>
                    <a:bodyPr/>
                    <a:lstStyle/>
                    <a:p>
                      <a:pPr marL="0" algn="ctr" defTabSz="2945079" rtl="0" eaLnBrk="1" latinLnBrk="0" hangingPunct="1"/>
                      <a:r>
                        <a:rPr lang="tr-TR" sz="3500" b="1" kern="1200" dirty="0" err="1">
                          <a:solidFill>
                            <a:schemeClr val="bg1"/>
                          </a:solidFill>
                          <a:latin typeface="+mn-lt"/>
                          <a:ea typeface="+mn-ea"/>
                          <a:cs typeface="+mn-cs"/>
                        </a:rPr>
                        <a:t>Random</a:t>
                      </a:r>
                      <a:r>
                        <a:rPr lang="tr-TR" sz="3500" b="1" kern="1200" dirty="0">
                          <a:solidFill>
                            <a:schemeClr val="bg1"/>
                          </a:solidFill>
                          <a:latin typeface="+mn-lt"/>
                          <a:ea typeface="+mn-ea"/>
                          <a:cs typeface="+mn-cs"/>
                        </a:rPr>
                        <a:t> </a:t>
                      </a:r>
                      <a:r>
                        <a:rPr lang="tr-TR" sz="3500" b="1" kern="1200" dirty="0" err="1">
                          <a:solidFill>
                            <a:schemeClr val="bg1"/>
                          </a:solidFill>
                          <a:latin typeface="+mn-lt"/>
                          <a:ea typeface="+mn-ea"/>
                          <a:cs typeface="+mn-cs"/>
                        </a:rPr>
                        <a:t>Forest</a:t>
                      </a:r>
                      <a:r>
                        <a:rPr lang="tr-TR" sz="3500" b="1" kern="1200" dirty="0">
                          <a:solidFill>
                            <a:schemeClr val="bg1"/>
                          </a:solidFill>
                          <a:latin typeface="+mn-lt"/>
                          <a:ea typeface="+mn-ea"/>
                          <a:cs typeface="+mn-cs"/>
                        </a:rPr>
                        <a:t> Yöntemi</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1422843">
                <a:tc>
                  <a:txBody>
                    <a:bodyPr/>
                    <a:lstStyle/>
                    <a:p>
                      <a:pPr algn="just"/>
                      <a:r>
                        <a:rPr lang="tr-TR" sz="2000" dirty="0" err="1"/>
                        <a:t>Random</a:t>
                      </a:r>
                      <a:r>
                        <a:rPr lang="tr-TR" sz="2000" dirty="0"/>
                        <a:t> </a:t>
                      </a:r>
                      <a:r>
                        <a:rPr lang="tr-TR" sz="2000" dirty="0" err="1"/>
                        <a:t>forest</a:t>
                      </a:r>
                      <a:r>
                        <a:rPr lang="tr-TR" sz="2000" dirty="0"/>
                        <a:t> birden çok karar ağacının bulunduğu bir settir. Analizimizde 200 ağaç </a:t>
                      </a:r>
                      <a:r>
                        <a:rPr lang="tr-TR" sz="2000" dirty="0" err="1"/>
                        <a:t>yaratılmıştır.Genel</a:t>
                      </a:r>
                      <a:r>
                        <a:rPr lang="tr-TR" sz="2000" dirty="0"/>
                        <a:t> olarak ne kadar fazla ağaç o kadar iyi sonuç getirir. Sonuç olarak da 6564,3 RMSE ve 3882,21 </a:t>
                      </a:r>
                      <a:r>
                        <a:rPr lang="tr-TR" sz="2000" dirty="0" err="1"/>
                        <a:t>Mean</a:t>
                      </a:r>
                      <a:r>
                        <a:rPr lang="tr-TR" sz="2000" dirty="0"/>
                        <a:t> </a:t>
                      </a:r>
                      <a:r>
                        <a:rPr lang="tr-TR" sz="2000" dirty="0" err="1"/>
                        <a:t>Absolute</a:t>
                      </a:r>
                      <a:r>
                        <a:rPr lang="tr-TR" sz="2000" dirty="0"/>
                        <a:t> </a:t>
                      </a:r>
                      <a:r>
                        <a:rPr lang="tr-TR" sz="2000" dirty="0" err="1"/>
                        <a:t>Error</a:t>
                      </a:r>
                      <a:r>
                        <a:rPr lang="tr-TR" sz="2000" dirty="0"/>
                        <a:t> (MAE) elde edilmiştir. </a:t>
                      </a:r>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5" name="Resim 4">
            <a:extLst>
              <a:ext uri="{FF2B5EF4-FFF2-40B4-BE49-F238E27FC236}">
                <a16:creationId xmlns:a16="http://schemas.microsoft.com/office/drawing/2014/main" id="{AABAA8C8-C1AC-4A8B-08AC-CEE49DC87623}"/>
              </a:ext>
            </a:extLst>
          </p:cNvPr>
          <p:cNvPicPr>
            <a:picLocks noChangeAspect="1"/>
          </p:cNvPicPr>
          <p:nvPr/>
        </p:nvPicPr>
        <p:blipFill>
          <a:blip r:embed="rId4"/>
          <a:stretch>
            <a:fillRect/>
          </a:stretch>
        </p:blipFill>
        <p:spPr>
          <a:xfrm>
            <a:off x="8290833" y="6723004"/>
            <a:ext cx="6172534" cy="4754842"/>
          </a:xfrm>
          <a:prstGeom prst="rect">
            <a:avLst/>
          </a:prstGeom>
        </p:spPr>
      </p:pic>
      <p:graphicFrame>
        <p:nvGraphicFramePr>
          <p:cNvPr id="38" name="Table 26">
            <a:extLst>
              <a:ext uri="{FF2B5EF4-FFF2-40B4-BE49-F238E27FC236}">
                <a16:creationId xmlns:a16="http://schemas.microsoft.com/office/drawing/2014/main" id="{4DC37721-E784-4E5F-8000-D98BFBCD7D58}"/>
              </a:ext>
            </a:extLst>
          </p:cNvPr>
          <p:cNvGraphicFramePr>
            <a:graphicFrameLocks noGrp="1"/>
          </p:cNvGraphicFramePr>
          <p:nvPr>
            <p:extLst>
              <p:ext uri="{D42A27DB-BD31-4B8C-83A1-F6EECF244321}">
                <p14:modId xmlns:p14="http://schemas.microsoft.com/office/powerpoint/2010/main" val="1748331398"/>
              </p:ext>
            </p:extLst>
          </p:nvPr>
        </p:nvGraphicFramePr>
        <p:xfrm>
          <a:off x="8258586" y="11510937"/>
          <a:ext cx="6204781" cy="1566616"/>
        </p:xfrm>
        <a:graphic>
          <a:graphicData uri="http://schemas.openxmlformats.org/drawingml/2006/table">
            <a:tbl>
              <a:tblPr firstRow="1" bandRow="1">
                <a:tableStyleId>{69012ECD-51FC-41F1-AA8D-1B2483CD663E}</a:tableStyleId>
              </a:tblPr>
              <a:tblGrid>
                <a:gridCol w="6204781">
                  <a:extLst>
                    <a:ext uri="{9D8B030D-6E8A-4147-A177-3AD203B41FA5}">
                      <a16:colId xmlns:a16="http://schemas.microsoft.com/office/drawing/2014/main" val="20000"/>
                    </a:ext>
                  </a:extLst>
                </a:gridCol>
              </a:tblGrid>
              <a:tr h="290128">
                <a:tc>
                  <a:txBody>
                    <a:bodyPr/>
                    <a:lstStyle/>
                    <a:p>
                      <a:pPr marL="0" algn="ctr" defTabSz="2945079" rtl="0" eaLnBrk="1" latinLnBrk="0" hangingPunct="1"/>
                      <a:r>
                        <a:rPr lang="tr-TR" sz="3500" b="1" kern="1200" dirty="0" err="1">
                          <a:solidFill>
                            <a:schemeClr val="bg1"/>
                          </a:solidFill>
                          <a:latin typeface="+mn-lt"/>
                          <a:ea typeface="+mn-ea"/>
                          <a:cs typeface="+mn-cs"/>
                        </a:rPr>
                        <a:t>Ridge</a:t>
                      </a:r>
                      <a:r>
                        <a:rPr lang="tr-TR" sz="3500" b="1" kern="1200" dirty="0">
                          <a:solidFill>
                            <a:schemeClr val="bg1"/>
                          </a:solidFill>
                          <a:latin typeface="+mn-lt"/>
                          <a:ea typeface="+mn-ea"/>
                          <a:cs typeface="+mn-cs"/>
                        </a:rPr>
                        <a:t> </a:t>
                      </a:r>
                      <a:r>
                        <a:rPr lang="tr-TR" sz="3500" b="1" kern="1200" dirty="0" err="1">
                          <a:solidFill>
                            <a:schemeClr val="bg1"/>
                          </a:solidFill>
                          <a:latin typeface="+mn-lt"/>
                          <a:ea typeface="+mn-ea"/>
                          <a:cs typeface="+mn-cs"/>
                        </a:rPr>
                        <a:t>Regression</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540869">
                <a:tc>
                  <a:txBody>
                    <a:bodyPr/>
                    <a:lstStyle/>
                    <a:p>
                      <a:pPr algn="l"/>
                      <a:r>
                        <a:rPr lang="tr-TR" sz="2000" baseline="0" dirty="0" err="1"/>
                        <a:t>Ri</a:t>
                      </a:r>
                      <a:r>
                        <a:rPr lang="tr-TR" sz="2000" dirty="0" err="1"/>
                        <a:t>dge</a:t>
                      </a:r>
                      <a:r>
                        <a:rPr lang="tr-TR" sz="2000" dirty="0"/>
                        <a:t> </a:t>
                      </a:r>
                      <a:r>
                        <a:rPr lang="tr-TR" sz="2000" dirty="0" err="1"/>
                        <a:t>regression</a:t>
                      </a:r>
                      <a:r>
                        <a:rPr lang="tr-TR" sz="2000" dirty="0"/>
                        <a:t> ve </a:t>
                      </a:r>
                      <a:r>
                        <a:rPr lang="tr-TR" sz="2000" dirty="0" err="1"/>
                        <a:t>lasso</a:t>
                      </a:r>
                      <a:r>
                        <a:rPr lang="tr-TR" sz="2000" dirty="0"/>
                        <a:t> katsayıların </a:t>
                      </a:r>
                      <a:r>
                        <a:rPr lang="tr-TR" sz="2000" kern="1200" dirty="0">
                          <a:solidFill>
                            <a:schemeClr val="tx1"/>
                          </a:solidFill>
                          <a:latin typeface="+mn-lt"/>
                          <a:ea typeface="+mn-ea"/>
                          <a:cs typeface="+mn-cs"/>
                        </a:rPr>
                        <a:t>düzenlenmesine</a:t>
                      </a:r>
                      <a:r>
                        <a:rPr lang="tr-TR" sz="2000" dirty="0"/>
                        <a:t> yardımcı olur. Aşağıdaki grafikte </a:t>
                      </a:r>
                      <a:r>
                        <a:rPr lang="tr-TR" sz="2000" dirty="0" err="1"/>
                        <a:t>alpha</a:t>
                      </a:r>
                      <a:r>
                        <a:rPr lang="tr-TR" sz="2000" dirty="0"/>
                        <a:t> değeri arttıkça katsayıların küçüldüğünü görebiliyoruz.</a:t>
                      </a:r>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8" name="Resim 7">
            <a:extLst>
              <a:ext uri="{FF2B5EF4-FFF2-40B4-BE49-F238E27FC236}">
                <a16:creationId xmlns:a16="http://schemas.microsoft.com/office/drawing/2014/main" id="{1CB6CDB6-7FAF-9ACC-1DD2-5D64D5A16D36}"/>
              </a:ext>
            </a:extLst>
          </p:cNvPr>
          <p:cNvPicPr>
            <a:picLocks noChangeAspect="1"/>
          </p:cNvPicPr>
          <p:nvPr/>
        </p:nvPicPr>
        <p:blipFill>
          <a:blip r:embed="rId5"/>
          <a:stretch>
            <a:fillRect/>
          </a:stretch>
        </p:blipFill>
        <p:spPr>
          <a:xfrm>
            <a:off x="8255063" y="15143310"/>
            <a:ext cx="3277903" cy="5009625"/>
          </a:xfrm>
          <a:prstGeom prst="rect">
            <a:avLst/>
          </a:prstGeom>
        </p:spPr>
      </p:pic>
      <p:sp>
        <p:nvSpPr>
          <p:cNvPr id="9" name="Metin kutusu 8">
            <a:extLst>
              <a:ext uri="{FF2B5EF4-FFF2-40B4-BE49-F238E27FC236}">
                <a16:creationId xmlns:a16="http://schemas.microsoft.com/office/drawing/2014/main" id="{9EFF2074-ABFB-E152-964D-0470A062C533}"/>
              </a:ext>
            </a:extLst>
          </p:cNvPr>
          <p:cNvSpPr txBox="1"/>
          <p:nvPr/>
        </p:nvSpPr>
        <p:spPr>
          <a:xfrm>
            <a:off x="11522244" y="13110644"/>
            <a:ext cx="2857044" cy="830997"/>
          </a:xfrm>
          <a:prstGeom prst="rect">
            <a:avLst/>
          </a:prstGeom>
          <a:noFill/>
        </p:spPr>
        <p:txBody>
          <a:bodyPr wrap="square" rtlCol="0">
            <a:spAutoFit/>
          </a:bodyPr>
          <a:lstStyle/>
          <a:p>
            <a:pPr marR="0" algn="l" rtl="0"/>
            <a:r>
              <a:rPr lang="tr-TR" sz="1600" dirty="0"/>
              <a:t>En iyi </a:t>
            </a:r>
            <a:r>
              <a:rPr lang="tr-TR" sz="1600" dirty="0" err="1"/>
              <a:t>alpha</a:t>
            </a:r>
            <a:r>
              <a:rPr lang="tr-TR" sz="1600" dirty="0"/>
              <a:t> değerini bulmak için çapraz doğrulama uygulanmıştır. </a:t>
            </a:r>
          </a:p>
          <a:p>
            <a:pPr marR="0" algn="l" rtl="0"/>
            <a:r>
              <a:rPr lang="tr-TR" sz="1600" dirty="0"/>
              <a:t>Sonuçlar aşağıdadır.</a:t>
            </a:r>
          </a:p>
        </p:txBody>
      </p:sp>
      <p:pic>
        <p:nvPicPr>
          <p:cNvPr id="12" name="Resim 11">
            <a:extLst>
              <a:ext uri="{FF2B5EF4-FFF2-40B4-BE49-F238E27FC236}">
                <a16:creationId xmlns:a16="http://schemas.microsoft.com/office/drawing/2014/main" id="{48F932A5-BEF0-9AFC-BA20-BA7E118491E7}"/>
              </a:ext>
            </a:extLst>
          </p:cNvPr>
          <p:cNvPicPr>
            <a:picLocks noChangeAspect="1"/>
          </p:cNvPicPr>
          <p:nvPr/>
        </p:nvPicPr>
        <p:blipFill>
          <a:blip r:embed="rId6"/>
          <a:stretch>
            <a:fillRect/>
          </a:stretch>
        </p:blipFill>
        <p:spPr>
          <a:xfrm>
            <a:off x="11565163" y="13941641"/>
            <a:ext cx="3104920" cy="834857"/>
          </a:xfrm>
          <a:prstGeom prst="rect">
            <a:avLst/>
          </a:prstGeom>
        </p:spPr>
      </p:pic>
      <p:pic>
        <p:nvPicPr>
          <p:cNvPr id="14" name="Resim 13">
            <a:extLst>
              <a:ext uri="{FF2B5EF4-FFF2-40B4-BE49-F238E27FC236}">
                <a16:creationId xmlns:a16="http://schemas.microsoft.com/office/drawing/2014/main" id="{985367D7-E0FD-B55F-2F8A-09FE439B80F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58586" y="13110644"/>
            <a:ext cx="3304958" cy="1999575"/>
          </a:xfrm>
          <a:prstGeom prst="rect">
            <a:avLst/>
          </a:prstGeom>
        </p:spPr>
      </p:pic>
      <p:pic>
        <p:nvPicPr>
          <p:cNvPr id="16" name="Resim 15">
            <a:extLst>
              <a:ext uri="{FF2B5EF4-FFF2-40B4-BE49-F238E27FC236}">
                <a16:creationId xmlns:a16="http://schemas.microsoft.com/office/drawing/2014/main" id="{443E325B-676A-0BBA-14C7-B2E559ABB33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565163" y="14779614"/>
            <a:ext cx="3104920" cy="2562313"/>
          </a:xfrm>
          <a:prstGeom prst="rect">
            <a:avLst/>
          </a:prstGeom>
        </p:spPr>
      </p:pic>
      <p:graphicFrame>
        <p:nvGraphicFramePr>
          <p:cNvPr id="39" name="Table 26">
            <a:extLst>
              <a:ext uri="{FF2B5EF4-FFF2-40B4-BE49-F238E27FC236}">
                <a16:creationId xmlns:a16="http://schemas.microsoft.com/office/drawing/2014/main" id="{EFE602B4-31A8-F3E5-16DC-B4C04042DCE4}"/>
              </a:ext>
            </a:extLst>
          </p:cNvPr>
          <p:cNvGraphicFramePr>
            <a:graphicFrameLocks noGrp="1"/>
          </p:cNvGraphicFramePr>
          <p:nvPr>
            <p:extLst>
              <p:ext uri="{D42A27DB-BD31-4B8C-83A1-F6EECF244321}">
                <p14:modId xmlns:p14="http://schemas.microsoft.com/office/powerpoint/2010/main" val="1659648624"/>
              </p:ext>
            </p:extLst>
          </p:nvPr>
        </p:nvGraphicFramePr>
        <p:xfrm>
          <a:off x="15800835" y="4521388"/>
          <a:ext cx="6120701" cy="309061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451063">
                <a:tc>
                  <a:txBody>
                    <a:bodyPr/>
                    <a:lstStyle/>
                    <a:p>
                      <a:pPr marL="0" algn="ctr" defTabSz="2945079" rtl="0" eaLnBrk="1" latinLnBrk="0" hangingPunct="1"/>
                      <a:r>
                        <a:rPr lang="tr-TR" sz="3500" b="1" kern="1200" dirty="0" err="1">
                          <a:solidFill>
                            <a:schemeClr val="bg1"/>
                          </a:solidFill>
                          <a:latin typeface="+mn-lt"/>
                          <a:ea typeface="+mn-ea"/>
                          <a:cs typeface="+mn-cs"/>
                        </a:rPr>
                        <a:t>Lasso</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1900564">
                <a:tc>
                  <a:txBody>
                    <a:bodyPr/>
                    <a:lstStyle/>
                    <a:p>
                      <a:pPr algn="l"/>
                      <a:r>
                        <a:rPr lang="tr-TR" sz="2000" kern="1200" dirty="0" err="1">
                          <a:solidFill>
                            <a:schemeClr val="tx1"/>
                          </a:solidFill>
                          <a:latin typeface="+mn-lt"/>
                          <a:ea typeface="+mn-ea"/>
                          <a:cs typeface="+mn-cs"/>
                        </a:rPr>
                        <a:t>Ridge</a:t>
                      </a:r>
                      <a:r>
                        <a:rPr lang="tr-TR" sz="2000" kern="1200" dirty="0">
                          <a:solidFill>
                            <a:schemeClr val="tx1"/>
                          </a:solidFill>
                          <a:latin typeface="+mn-lt"/>
                          <a:ea typeface="+mn-ea"/>
                          <a:cs typeface="+mn-cs"/>
                        </a:rPr>
                        <a:t> değişkenlerin katsayılarını küçültür ama sıfır yapmaz. Bu bazı durumlar için iyi olabilir, ancak değişken sayısının oldukça fazla olduğu </a:t>
                      </a:r>
                    </a:p>
                    <a:p>
                      <a:pPr algn="l"/>
                      <a:r>
                        <a:rPr lang="tr-TR" sz="2000" kern="1200" dirty="0">
                          <a:solidFill>
                            <a:schemeClr val="tx1"/>
                          </a:solidFill>
                          <a:latin typeface="+mn-lt"/>
                          <a:ea typeface="+mn-ea"/>
                          <a:cs typeface="+mn-cs"/>
                        </a:rPr>
                        <a:t>durumlarda model yorumlamada zorluk yaratabilir. Bu veri setimiz için değişken sayımız çok büyük değil, bu da </a:t>
                      </a:r>
                      <a:r>
                        <a:rPr lang="tr-TR" sz="2000" kern="1200" dirty="0" err="1">
                          <a:solidFill>
                            <a:schemeClr val="tx1"/>
                          </a:solidFill>
                          <a:latin typeface="+mn-lt"/>
                          <a:ea typeface="+mn-ea"/>
                          <a:cs typeface="+mn-cs"/>
                        </a:rPr>
                        <a:t>Lasso’ya</a:t>
                      </a:r>
                      <a:r>
                        <a:rPr lang="tr-TR" sz="2000" kern="1200" dirty="0">
                          <a:solidFill>
                            <a:schemeClr val="tx1"/>
                          </a:solidFill>
                          <a:latin typeface="+mn-lt"/>
                          <a:ea typeface="+mn-ea"/>
                          <a:cs typeface="+mn-cs"/>
                        </a:rPr>
                        <a:t> ciddi bir ihtiyacımız olmadığı gösteriyor. Ancak </a:t>
                      </a:r>
                      <a:r>
                        <a:rPr lang="tr-TR" sz="2000" kern="1200" dirty="0" err="1">
                          <a:solidFill>
                            <a:schemeClr val="tx1"/>
                          </a:solidFill>
                          <a:latin typeface="+mn-lt"/>
                          <a:ea typeface="+mn-ea"/>
                          <a:cs typeface="+mn-cs"/>
                        </a:rPr>
                        <a:t>Lasso’ya</a:t>
                      </a:r>
                      <a:r>
                        <a:rPr lang="tr-TR" sz="2000" kern="1200" dirty="0">
                          <a:solidFill>
                            <a:schemeClr val="tx1"/>
                          </a:solidFill>
                          <a:latin typeface="+mn-lt"/>
                          <a:ea typeface="+mn-ea"/>
                          <a:cs typeface="+mn-cs"/>
                        </a:rPr>
                        <a:t> bir göz atmak bize farklı bir bakış açısı kazandırabilir.</a:t>
                      </a:r>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40" name="Resim 39">
            <a:extLst>
              <a:ext uri="{FF2B5EF4-FFF2-40B4-BE49-F238E27FC236}">
                <a16:creationId xmlns:a16="http://schemas.microsoft.com/office/drawing/2014/main" id="{C2F8C7BB-F123-4919-0ED7-C5BDAB01CBD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853833" y="7899292"/>
            <a:ext cx="3931064" cy="2530959"/>
          </a:xfrm>
          <a:prstGeom prst="rect">
            <a:avLst/>
          </a:prstGeom>
        </p:spPr>
      </p:pic>
      <p:sp>
        <p:nvSpPr>
          <p:cNvPr id="42" name="Metin kutusu 41">
            <a:extLst>
              <a:ext uri="{FF2B5EF4-FFF2-40B4-BE49-F238E27FC236}">
                <a16:creationId xmlns:a16="http://schemas.microsoft.com/office/drawing/2014/main" id="{01F1C961-DDCA-444C-8186-74FC7122A1B9}"/>
              </a:ext>
            </a:extLst>
          </p:cNvPr>
          <p:cNvSpPr txBox="1"/>
          <p:nvPr/>
        </p:nvSpPr>
        <p:spPr>
          <a:xfrm>
            <a:off x="15902404" y="10645525"/>
            <a:ext cx="5696331" cy="707886"/>
          </a:xfrm>
          <a:prstGeom prst="rect">
            <a:avLst/>
          </a:prstGeom>
          <a:noFill/>
        </p:spPr>
        <p:txBody>
          <a:bodyPr wrap="square">
            <a:spAutoFit/>
          </a:bodyPr>
          <a:lstStyle/>
          <a:p>
            <a:pPr marR="0" rtl="0"/>
            <a:r>
              <a:rPr lang="tr-TR" sz="2000" dirty="0"/>
              <a:t>En iyi </a:t>
            </a:r>
            <a:r>
              <a:rPr lang="tr-TR" sz="2000" dirty="0" err="1"/>
              <a:t>lambda</a:t>
            </a:r>
            <a:r>
              <a:rPr lang="tr-TR" sz="2000" dirty="0"/>
              <a:t> değerini bulmak için çapraz doğrulama kullanılmıştır. RMSE 10239,66 elde edilmiştir. </a:t>
            </a:r>
          </a:p>
        </p:txBody>
      </p:sp>
      <p:graphicFrame>
        <p:nvGraphicFramePr>
          <p:cNvPr id="44" name="Table 26">
            <a:extLst>
              <a:ext uri="{FF2B5EF4-FFF2-40B4-BE49-F238E27FC236}">
                <a16:creationId xmlns:a16="http://schemas.microsoft.com/office/drawing/2014/main" id="{1BA79DE7-3B36-EE7E-5C04-539D59EA7993}"/>
              </a:ext>
            </a:extLst>
          </p:cNvPr>
          <p:cNvGraphicFramePr>
            <a:graphicFrameLocks noGrp="1"/>
          </p:cNvGraphicFramePr>
          <p:nvPr>
            <p:extLst>
              <p:ext uri="{D42A27DB-BD31-4B8C-83A1-F6EECF244321}">
                <p14:modId xmlns:p14="http://schemas.microsoft.com/office/powerpoint/2010/main" val="1254543313"/>
              </p:ext>
            </p:extLst>
          </p:nvPr>
        </p:nvGraphicFramePr>
        <p:xfrm>
          <a:off x="993904" y="15585395"/>
          <a:ext cx="6120701" cy="540709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110979">
                <a:tc>
                  <a:txBody>
                    <a:bodyPr/>
                    <a:lstStyle/>
                    <a:p>
                      <a:pPr marL="0" algn="ctr" defTabSz="2945079" rtl="0" eaLnBrk="1" latinLnBrk="0" hangingPunct="1"/>
                      <a:r>
                        <a:rPr lang="tr-TR" sz="3500" b="1" kern="1200" dirty="0">
                          <a:solidFill>
                            <a:schemeClr val="bg1"/>
                          </a:solidFill>
                          <a:latin typeface="+mn-lt"/>
                          <a:ea typeface="+mn-ea"/>
                          <a:cs typeface="+mn-cs"/>
                        </a:rPr>
                        <a:t>Makine Öğrenme Modelleri</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2727469">
                <a:tc>
                  <a:txBody>
                    <a:bodyPr/>
                    <a:lstStyle/>
                    <a:p>
                      <a:pPr algn="l"/>
                      <a:r>
                        <a:rPr lang="tr-TR" sz="2400" kern="1200" dirty="0">
                          <a:solidFill>
                            <a:schemeClr val="tx1"/>
                          </a:solidFill>
                          <a:latin typeface="+mn-lt"/>
                          <a:ea typeface="+mn-ea"/>
                          <a:cs typeface="+mn-cs"/>
                        </a:rPr>
                        <a:t>Bu kısım, uygulamalı makine öğrenme Modellerine veri analizi çerçevesinden bakacağız.</a:t>
                      </a:r>
                    </a:p>
                    <a:p>
                      <a:pPr algn="l"/>
                      <a:r>
                        <a:rPr lang="tr-TR" sz="2400" kern="1200" dirty="0">
                          <a:solidFill>
                            <a:schemeClr val="tx1"/>
                          </a:solidFill>
                          <a:latin typeface="+mn-lt"/>
                          <a:ea typeface="+mn-ea"/>
                          <a:cs typeface="+mn-cs"/>
                        </a:rPr>
                        <a:t>Aşağıdaki makine öğrenme metotlarını sırasıyla işleyeceğiz:</a:t>
                      </a:r>
                    </a:p>
                    <a:p>
                      <a:pPr algn="l"/>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Random</a:t>
                      </a:r>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forest</a:t>
                      </a:r>
                      <a:endParaRPr lang="tr-TR" sz="2400" kern="1200" dirty="0">
                        <a:solidFill>
                          <a:schemeClr val="tx1"/>
                        </a:solidFill>
                        <a:latin typeface="+mn-lt"/>
                        <a:ea typeface="+mn-ea"/>
                        <a:cs typeface="+mn-cs"/>
                      </a:endParaRPr>
                    </a:p>
                    <a:p>
                      <a:pPr algn="l"/>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Ridge</a:t>
                      </a:r>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Regression</a:t>
                      </a:r>
                      <a:endParaRPr lang="tr-TR" sz="2400" kern="1200" dirty="0">
                        <a:solidFill>
                          <a:schemeClr val="tx1"/>
                        </a:solidFill>
                        <a:latin typeface="+mn-lt"/>
                        <a:ea typeface="+mn-ea"/>
                        <a:cs typeface="+mn-cs"/>
                      </a:endParaRPr>
                    </a:p>
                    <a:p>
                      <a:pPr algn="l"/>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Lasso</a:t>
                      </a:r>
                      <a:endParaRPr lang="tr-TR" sz="2400" kern="1200" dirty="0">
                        <a:solidFill>
                          <a:schemeClr val="tx1"/>
                        </a:solidFill>
                        <a:latin typeface="+mn-lt"/>
                        <a:ea typeface="+mn-ea"/>
                        <a:cs typeface="+mn-cs"/>
                      </a:endParaRPr>
                    </a:p>
                    <a:p>
                      <a:pPr algn="l"/>
                      <a:r>
                        <a:rPr lang="tr-TR" sz="2400" kern="1200" dirty="0">
                          <a:solidFill>
                            <a:schemeClr val="tx1"/>
                          </a:solidFill>
                          <a:latin typeface="+mn-lt"/>
                          <a:ea typeface="+mn-ea"/>
                          <a:cs typeface="+mn-cs"/>
                        </a:rPr>
                        <a:t>● K – NN</a:t>
                      </a:r>
                    </a:p>
                    <a:p>
                      <a:pPr algn="l"/>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XGBoost</a:t>
                      </a:r>
                      <a:endParaRPr lang="tr-TR" sz="2400" kern="1200" dirty="0">
                        <a:solidFill>
                          <a:schemeClr val="tx1"/>
                        </a:solidFill>
                        <a:latin typeface="+mn-lt"/>
                        <a:ea typeface="+mn-ea"/>
                        <a:cs typeface="+mn-cs"/>
                      </a:endParaRPr>
                    </a:p>
                    <a:p>
                      <a:pPr algn="l"/>
                      <a:r>
                        <a:rPr lang="tr-TR" sz="2400" kern="1200" dirty="0">
                          <a:solidFill>
                            <a:schemeClr val="tx1"/>
                          </a:solidFill>
                          <a:latin typeface="+mn-lt"/>
                          <a:ea typeface="+mn-ea"/>
                          <a:cs typeface="+mn-cs"/>
                        </a:rPr>
                        <a:t>Ek olarak </a:t>
                      </a:r>
                      <a:r>
                        <a:rPr lang="tr-TR" sz="2400" kern="1200" dirty="0" err="1">
                          <a:solidFill>
                            <a:schemeClr val="tx1"/>
                          </a:solidFill>
                          <a:latin typeface="+mn-lt"/>
                          <a:ea typeface="+mn-ea"/>
                          <a:cs typeface="+mn-cs"/>
                        </a:rPr>
                        <a:t>Ridge</a:t>
                      </a:r>
                      <a:r>
                        <a:rPr lang="tr-TR" sz="2400" kern="1200" dirty="0">
                          <a:solidFill>
                            <a:schemeClr val="tx1"/>
                          </a:solidFill>
                          <a:latin typeface="+mn-lt"/>
                          <a:ea typeface="+mn-ea"/>
                          <a:cs typeface="+mn-cs"/>
                        </a:rPr>
                        <a:t> </a:t>
                      </a:r>
                      <a:r>
                        <a:rPr lang="tr-TR" sz="2400" kern="1200" dirty="0" err="1">
                          <a:solidFill>
                            <a:schemeClr val="tx1"/>
                          </a:solidFill>
                          <a:latin typeface="+mn-lt"/>
                          <a:ea typeface="+mn-ea"/>
                          <a:cs typeface="+mn-cs"/>
                        </a:rPr>
                        <a:t>Regression’dan</a:t>
                      </a:r>
                      <a:r>
                        <a:rPr lang="tr-TR" sz="2400" kern="1200" dirty="0">
                          <a:solidFill>
                            <a:schemeClr val="tx1"/>
                          </a:solidFill>
                          <a:latin typeface="+mn-lt"/>
                          <a:ea typeface="+mn-ea"/>
                          <a:cs typeface="+mn-cs"/>
                        </a:rPr>
                        <a:t> önce Simple</a:t>
                      </a:r>
                    </a:p>
                    <a:p>
                      <a:pPr algn="l"/>
                      <a:r>
                        <a:rPr lang="tr-TR" sz="2400" kern="1200" dirty="0" err="1">
                          <a:solidFill>
                            <a:schemeClr val="tx1"/>
                          </a:solidFill>
                          <a:latin typeface="+mn-lt"/>
                          <a:ea typeface="+mn-ea"/>
                          <a:cs typeface="+mn-cs"/>
                        </a:rPr>
                        <a:t>Linear</a:t>
                      </a:r>
                      <a:r>
                        <a:rPr lang="tr-TR" sz="2400" kern="1200" dirty="0">
                          <a:solidFill>
                            <a:schemeClr val="tx1"/>
                          </a:solidFill>
                          <a:latin typeface="+mn-lt"/>
                          <a:ea typeface="+mn-ea"/>
                          <a:cs typeface="+mn-cs"/>
                        </a:rPr>
                        <a:t> model uygulaması uygulayacağız ve</a:t>
                      </a:r>
                    </a:p>
                    <a:p>
                      <a:pPr algn="l"/>
                      <a:r>
                        <a:rPr lang="tr-TR" sz="2400" kern="1200" dirty="0">
                          <a:solidFill>
                            <a:schemeClr val="tx1"/>
                          </a:solidFill>
                          <a:latin typeface="+mn-lt"/>
                          <a:ea typeface="+mn-ea"/>
                          <a:cs typeface="+mn-cs"/>
                        </a:rPr>
                        <a:t>sonuçları dikkate değer olacak.</a:t>
                      </a:r>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45" name="Table 26">
            <a:extLst>
              <a:ext uri="{FF2B5EF4-FFF2-40B4-BE49-F238E27FC236}">
                <a16:creationId xmlns:a16="http://schemas.microsoft.com/office/drawing/2014/main" id="{9DB8D4F3-2DB0-79A0-1E7E-32DA53A0CB7D}"/>
              </a:ext>
            </a:extLst>
          </p:cNvPr>
          <p:cNvGraphicFramePr>
            <a:graphicFrameLocks noGrp="1"/>
          </p:cNvGraphicFramePr>
          <p:nvPr>
            <p:extLst>
              <p:ext uri="{D42A27DB-BD31-4B8C-83A1-F6EECF244321}">
                <p14:modId xmlns:p14="http://schemas.microsoft.com/office/powerpoint/2010/main" val="1309424987"/>
              </p:ext>
            </p:extLst>
          </p:nvPr>
        </p:nvGraphicFramePr>
        <p:xfrm>
          <a:off x="15759015" y="12103396"/>
          <a:ext cx="6120701" cy="3700216"/>
        </p:xfrm>
        <a:graphic>
          <a:graphicData uri="http://schemas.openxmlformats.org/drawingml/2006/table">
            <a:tbl>
              <a:tblPr firstRow="1" bandRow="1">
                <a:tableStyleId>{69012ECD-51FC-41F1-AA8D-1B2483CD663E}</a:tableStyleId>
              </a:tblPr>
              <a:tblGrid>
                <a:gridCol w="6120701">
                  <a:extLst>
                    <a:ext uri="{9D8B030D-6E8A-4147-A177-3AD203B41FA5}">
                      <a16:colId xmlns:a16="http://schemas.microsoft.com/office/drawing/2014/main" val="20000"/>
                    </a:ext>
                  </a:extLst>
                </a:gridCol>
              </a:tblGrid>
              <a:tr h="451063">
                <a:tc>
                  <a:txBody>
                    <a:bodyPr/>
                    <a:lstStyle/>
                    <a:p>
                      <a:pPr marL="0" algn="ctr" defTabSz="2945079" rtl="0" eaLnBrk="1" latinLnBrk="0" hangingPunct="1"/>
                      <a:r>
                        <a:rPr lang="tr-TR" sz="3500" b="1" kern="1200">
                          <a:solidFill>
                            <a:schemeClr val="bg1"/>
                          </a:solidFill>
                          <a:latin typeface="+mn-lt"/>
                          <a:ea typeface="+mn-ea"/>
                          <a:cs typeface="+mn-cs"/>
                        </a:rPr>
                        <a:t>K-NEAREST NEIGHBORS (KNN)</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1900564">
                <a:tc>
                  <a:txBody>
                    <a:bodyPr/>
                    <a:lstStyle/>
                    <a:p>
                      <a:pPr algn="l"/>
                      <a:r>
                        <a:rPr lang="tr-TR" sz="2000" kern="1200" dirty="0">
                          <a:solidFill>
                            <a:schemeClr val="tx1"/>
                          </a:solidFill>
                          <a:latin typeface="+mn-lt"/>
                          <a:ea typeface="+mn-ea"/>
                          <a:cs typeface="+mn-cs"/>
                        </a:rPr>
                        <a:t>KNN algoritması veri setinin yeterince küçük olduğu zamanlar kullanılabilir, bu sayede KNN daha kısa sürede işlemini tamamlayabilir. KNN algoritması, çoğu isabetli modelle yarışabilir çünkü çok isabetli tahminler yapabiliyor. Bu yüzden KNN algoritmasını iyi tahmin isteyen ama okunabilmesi gerekli olmayan uygulamalarda kullanabiliriz. Tahminin kalitesi, ölçülen uzaklığa bağlıdır</a:t>
                      </a:r>
                    </a:p>
                    <a:p>
                      <a:pPr algn="l"/>
                      <a:r>
                        <a:rPr lang="tr-TR" sz="2000" kern="1200" dirty="0">
                          <a:solidFill>
                            <a:schemeClr val="tx1"/>
                          </a:solidFill>
                          <a:latin typeface="+mn-lt"/>
                          <a:ea typeface="+mn-ea"/>
                          <a:cs typeface="+mn-cs"/>
                        </a:rPr>
                        <a:t>13 özelliğe sahip olduğumuzdan dolayı KNN bu eğitim için </a:t>
                      </a:r>
                    </a:p>
                    <a:p>
                      <a:pPr algn="l"/>
                      <a:r>
                        <a:rPr lang="tr-TR" sz="2000" kern="1200" dirty="0">
                          <a:solidFill>
                            <a:schemeClr val="tx1"/>
                          </a:solidFill>
                          <a:latin typeface="+mn-lt"/>
                          <a:ea typeface="+mn-ea"/>
                          <a:cs typeface="+mn-cs"/>
                        </a:rPr>
                        <a:t>uygun bir yöntemdir. RMSE değerlerinin evrimini görmek için aşağıdaki tabloyu inceleyebiliriz</a:t>
                      </a:r>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47" name="Resim 46">
            <a:extLst>
              <a:ext uri="{FF2B5EF4-FFF2-40B4-BE49-F238E27FC236}">
                <a16:creationId xmlns:a16="http://schemas.microsoft.com/office/drawing/2014/main" id="{C36B7E3B-E276-0821-6F9E-B52572028976}"/>
              </a:ext>
            </a:extLst>
          </p:cNvPr>
          <p:cNvPicPr>
            <a:picLocks noChangeAspect="1"/>
          </p:cNvPicPr>
          <p:nvPr/>
        </p:nvPicPr>
        <p:blipFill>
          <a:blip r:embed="rId10"/>
          <a:stretch>
            <a:fillRect/>
          </a:stretch>
        </p:blipFill>
        <p:spPr>
          <a:xfrm>
            <a:off x="15689068" y="15972149"/>
            <a:ext cx="3019846" cy="2286319"/>
          </a:xfrm>
          <a:prstGeom prst="rect">
            <a:avLst/>
          </a:prstGeom>
        </p:spPr>
      </p:pic>
      <p:sp>
        <p:nvSpPr>
          <p:cNvPr id="49" name="Metin kutusu 48">
            <a:extLst>
              <a:ext uri="{FF2B5EF4-FFF2-40B4-BE49-F238E27FC236}">
                <a16:creationId xmlns:a16="http://schemas.microsoft.com/office/drawing/2014/main" id="{8F63445D-3447-E698-1BAE-C4C9E4CD2134}"/>
              </a:ext>
            </a:extLst>
          </p:cNvPr>
          <p:cNvSpPr txBox="1"/>
          <p:nvPr/>
        </p:nvSpPr>
        <p:spPr>
          <a:xfrm>
            <a:off x="18938256" y="17991426"/>
            <a:ext cx="3019846" cy="297517"/>
          </a:xfrm>
          <a:prstGeom prst="rect">
            <a:avLst/>
          </a:prstGeom>
          <a:noFill/>
        </p:spPr>
        <p:txBody>
          <a:bodyPr wrap="square">
            <a:spAutoFit/>
          </a:bodyPr>
          <a:lstStyle/>
          <a:p>
            <a:pPr marR="0" algn="ctr" rtl="0"/>
            <a:r>
              <a:rPr lang="tr-TR" sz="2000" b="0" i="0" u="none" strike="noStrike" baseline="30000" dirty="0">
                <a:solidFill>
                  <a:srgbClr val="000000"/>
                </a:solidFill>
                <a:latin typeface="Montserrat" panose="00000500000000000000" pitchFamily="50" charset="-94"/>
              </a:rPr>
              <a:t>Her K değeri için RMSE değerleri</a:t>
            </a:r>
          </a:p>
        </p:txBody>
      </p:sp>
      <p:pic>
        <p:nvPicPr>
          <p:cNvPr id="51" name="Resim 50">
            <a:extLst>
              <a:ext uri="{FF2B5EF4-FFF2-40B4-BE49-F238E27FC236}">
                <a16:creationId xmlns:a16="http://schemas.microsoft.com/office/drawing/2014/main" id="{2397687E-8BA9-B8A1-8559-25823B94407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750570" y="15972149"/>
            <a:ext cx="3335461" cy="1837179"/>
          </a:xfrm>
          <a:prstGeom prst="rect">
            <a:avLst/>
          </a:prstGeom>
        </p:spPr>
      </p:pic>
      <p:graphicFrame>
        <p:nvGraphicFramePr>
          <p:cNvPr id="52" name="Table 26">
            <a:extLst>
              <a:ext uri="{FF2B5EF4-FFF2-40B4-BE49-F238E27FC236}">
                <a16:creationId xmlns:a16="http://schemas.microsoft.com/office/drawing/2014/main" id="{2EA2909A-6ABC-90C5-F839-437EAD0E1644}"/>
              </a:ext>
            </a:extLst>
          </p:cNvPr>
          <p:cNvGraphicFramePr>
            <a:graphicFrameLocks noGrp="1"/>
          </p:cNvGraphicFramePr>
          <p:nvPr>
            <p:extLst>
              <p:ext uri="{D42A27DB-BD31-4B8C-83A1-F6EECF244321}">
                <p14:modId xmlns:p14="http://schemas.microsoft.com/office/powerpoint/2010/main" val="2119376036"/>
              </p:ext>
            </p:extLst>
          </p:nvPr>
        </p:nvGraphicFramePr>
        <p:xfrm>
          <a:off x="23287816" y="4521388"/>
          <a:ext cx="6204781" cy="3090616"/>
        </p:xfrm>
        <a:graphic>
          <a:graphicData uri="http://schemas.openxmlformats.org/drawingml/2006/table">
            <a:tbl>
              <a:tblPr firstRow="1" bandRow="1">
                <a:tableStyleId>{69012ECD-51FC-41F1-AA8D-1B2483CD663E}</a:tableStyleId>
              </a:tblPr>
              <a:tblGrid>
                <a:gridCol w="6204781">
                  <a:extLst>
                    <a:ext uri="{9D8B030D-6E8A-4147-A177-3AD203B41FA5}">
                      <a16:colId xmlns:a16="http://schemas.microsoft.com/office/drawing/2014/main" val="20000"/>
                    </a:ext>
                  </a:extLst>
                </a:gridCol>
              </a:tblGrid>
              <a:tr h="290128">
                <a:tc>
                  <a:txBody>
                    <a:bodyPr/>
                    <a:lstStyle/>
                    <a:p>
                      <a:pPr marL="0" algn="ctr" defTabSz="2945079" rtl="0" eaLnBrk="1" latinLnBrk="0" hangingPunct="1"/>
                      <a:r>
                        <a:rPr lang="tr-TR" sz="3500" b="1" kern="1200" dirty="0">
                          <a:solidFill>
                            <a:schemeClr val="bg1"/>
                          </a:solidFill>
                          <a:latin typeface="+mn-lt"/>
                          <a:ea typeface="+mn-ea"/>
                          <a:cs typeface="+mn-cs"/>
                        </a:rPr>
                        <a:t>XGBOOST</a:t>
                      </a:r>
                      <a:endParaRPr lang="en-US" sz="3500" b="1" kern="1200" dirty="0">
                        <a:solidFill>
                          <a:schemeClr val="bg1"/>
                        </a:solidFill>
                        <a:latin typeface="+mn-lt"/>
                        <a:ea typeface="+mn-ea"/>
                        <a:cs typeface="+mn-cs"/>
                      </a:endParaRPr>
                    </a:p>
                  </a:txBody>
                  <a:tcPr marL="72008" marR="72008" marT="29704" marB="29704">
                    <a:solidFill>
                      <a:srgbClr val="433AF0"/>
                    </a:solidFill>
                  </a:tcPr>
                </a:tc>
                <a:extLst>
                  <a:ext uri="{0D108BD9-81ED-4DB2-BD59-A6C34878D82A}">
                    <a16:rowId xmlns:a16="http://schemas.microsoft.com/office/drawing/2014/main" val="10000"/>
                  </a:ext>
                </a:extLst>
              </a:tr>
              <a:tr h="540869">
                <a:tc>
                  <a:txBody>
                    <a:bodyPr/>
                    <a:lstStyle/>
                    <a:p>
                      <a:pPr algn="l"/>
                      <a:r>
                        <a:rPr lang="tr-TR" sz="2000" baseline="0" dirty="0" err="1"/>
                        <a:t>XGBoost</a:t>
                      </a:r>
                      <a:r>
                        <a:rPr lang="tr-TR" sz="2000" baseline="0" dirty="0"/>
                        <a:t>, en iyi ağaç modelini bulmak için daha doğru </a:t>
                      </a:r>
                    </a:p>
                    <a:p>
                      <a:pPr algn="l"/>
                      <a:r>
                        <a:rPr lang="tr-TR" sz="2000" baseline="0" dirty="0"/>
                        <a:t>tahminler kullanan </a:t>
                      </a:r>
                      <a:r>
                        <a:rPr lang="tr-TR" sz="2000" baseline="0" dirty="0" err="1"/>
                        <a:t>Gradient</a:t>
                      </a:r>
                      <a:r>
                        <a:rPr lang="tr-TR" sz="2000" baseline="0" dirty="0"/>
                        <a:t> </a:t>
                      </a:r>
                      <a:r>
                        <a:rPr lang="tr-TR" sz="2000" baseline="0" dirty="0" err="1"/>
                        <a:t>Boosting</a:t>
                      </a:r>
                      <a:r>
                        <a:rPr lang="tr-TR" sz="2000" baseline="0" dirty="0"/>
                        <a:t> yönteminin özel bir </a:t>
                      </a:r>
                    </a:p>
                    <a:p>
                      <a:pPr algn="l"/>
                      <a:r>
                        <a:rPr lang="tr-TR" sz="2000" baseline="0" dirty="0"/>
                        <a:t>uygulamasıdır. Özellikle yapılandırılmış verilerle son derece başarılı olmasını sağlayan bir dizi şık numara kullanır. </a:t>
                      </a:r>
                    </a:p>
                    <a:p>
                      <a:pPr algn="l"/>
                      <a:r>
                        <a:rPr lang="tr-TR" sz="2000" baseline="0" dirty="0" err="1"/>
                        <a:t>XGBoost’un</a:t>
                      </a:r>
                      <a:r>
                        <a:rPr lang="tr-TR" sz="2000" baseline="0" dirty="0"/>
                        <a:t> ek avantajları da eğitilmesi çok hızlı olması ve veri kümeleri arasında </a:t>
                      </a:r>
                      <a:r>
                        <a:rPr lang="tr-TR" sz="2000" baseline="0" dirty="0" err="1"/>
                        <a:t>paralelleştirilebilmesi</a:t>
                      </a:r>
                      <a:r>
                        <a:rPr lang="tr-TR" sz="2000" baseline="0" dirty="0"/>
                        <a:t> / dağıtılabilmesidir. </a:t>
                      </a:r>
                      <a:r>
                        <a:rPr lang="tr-TR" sz="2000" baseline="0" dirty="0" err="1"/>
                        <a:t>XGBosst’un</a:t>
                      </a:r>
                      <a:r>
                        <a:rPr lang="tr-TR" sz="2000" baseline="0" dirty="0"/>
                        <a:t> performansı aşağıdaki gibidir.</a:t>
                      </a:r>
                      <a:endParaRPr lang="tr-TR" sz="2000" dirty="0"/>
                    </a:p>
                  </a:txBody>
                  <a:tcPr marL="72008" marR="72008" marT="29704" marB="29704">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55" name="Resim 54">
            <a:extLst>
              <a:ext uri="{FF2B5EF4-FFF2-40B4-BE49-F238E27FC236}">
                <a16:creationId xmlns:a16="http://schemas.microsoft.com/office/drawing/2014/main" id="{D2304520-6288-3409-E66C-6C1732387EB1}"/>
              </a:ext>
            </a:extLst>
          </p:cNvPr>
          <p:cNvPicPr>
            <a:picLocks noChangeAspect="1"/>
          </p:cNvPicPr>
          <p:nvPr/>
        </p:nvPicPr>
        <p:blipFill>
          <a:blip r:embed="rId12"/>
          <a:stretch>
            <a:fillRect/>
          </a:stretch>
        </p:blipFill>
        <p:spPr>
          <a:xfrm>
            <a:off x="23708424" y="7635268"/>
            <a:ext cx="5363564" cy="1441893"/>
          </a:xfrm>
          <a:prstGeom prst="rect">
            <a:avLst/>
          </a:prstGeom>
        </p:spPr>
      </p:pic>
      <p:pic>
        <p:nvPicPr>
          <p:cNvPr id="57" name="Resim 56">
            <a:extLst>
              <a:ext uri="{FF2B5EF4-FFF2-40B4-BE49-F238E27FC236}">
                <a16:creationId xmlns:a16="http://schemas.microsoft.com/office/drawing/2014/main" id="{E6881BA6-99A5-8AA9-D342-DF5C39CD908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996248" y="9077161"/>
            <a:ext cx="4787916" cy="2153365"/>
          </a:xfrm>
          <a:prstGeom prst="rect">
            <a:avLst/>
          </a:prstGeom>
        </p:spPr>
      </p:pic>
    </p:spTree>
    <p:extLst>
      <p:ext uri="{BB962C8B-B14F-4D97-AF65-F5344CB8AC3E}">
        <p14:creationId xmlns:p14="http://schemas.microsoft.com/office/powerpoint/2010/main" val="2929239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737</TotalTime>
  <Words>1048</Words>
  <Application>Microsoft Office PowerPoint</Application>
  <PresentationFormat>Özel</PresentationFormat>
  <Paragraphs>102</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Montserrat</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Template</dc:title>
  <dc:creator>Template.org</dc:creator>
  <cp:keywords>scientific poster template</cp:keywords>
  <cp:lastModifiedBy>Şafak Mert YILDIZ</cp:lastModifiedBy>
  <cp:revision>72</cp:revision>
  <dcterms:created xsi:type="dcterms:W3CDTF">2012-02-02T05:39:18Z</dcterms:created>
  <dcterms:modified xsi:type="dcterms:W3CDTF">2022-05-29T16:20:54Z</dcterms:modified>
</cp:coreProperties>
</file>