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30238700" cy="21386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9490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1474546" algn="l" defTabSz="29490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2949095" algn="l" defTabSz="29490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4423642" algn="l" defTabSz="29490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5898191" algn="l" defTabSz="29490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7372738" algn="l" defTabSz="29490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8847287" algn="l" defTabSz="29490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10321834" algn="l" defTabSz="29490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11796379" algn="l" defTabSz="29490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4A7EBB"/>
              </a:solidFill>
              <a:prstDash val="solid"/>
              <a:round/>
            </a:ln>
          </a:left>
          <a:right>
            <a:ln w="9525" cap="flat">
              <a:solidFill>
                <a:srgbClr val="4A7EBB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9525" cap="flat">
              <a:solidFill>
                <a:srgbClr val="4A7EB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4A7EBB"/>
              </a:solidFill>
              <a:prstDash val="solid"/>
              <a:round/>
            </a:ln>
          </a:top>
          <a:bottom>
            <a:ln w="9525" cap="flat">
              <a:solidFill>
                <a:srgbClr val="4A7EB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949095" latinLnBrk="0">
      <a:defRPr sz="3800">
        <a:latin typeface="+mj-lt"/>
        <a:ea typeface="+mj-ea"/>
        <a:cs typeface="+mj-cs"/>
        <a:sym typeface="Calibri"/>
      </a:defRPr>
    </a:lvl1pPr>
    <a:lvl2pPr indent="228600" defTabSz="2949095" latinLnBrk="0">
      <a:defRPr sz="3800">
        <a:latin typeface="+mj-lt"/>
        <a:ea typeface="+mj-ea"/>
        <a:cs typeface="+mj-cs"/>
        <a:sym typeface="Calibri"/>
      </a:defRPr>
    </a:lvl2pPr>
    <a:lvl3pPr indent="457200" defTabSz="2949095" latinLnBrk="0">
      <a:defRPr sz="3800">
        <a:latin typeface="+mj-lt"/>
        <a:ea typeface="+mj-ea"/>
        <a:cs typeface="+mj-cs"/>
        <a:sym typeface="Calibri"/>
      </a:defRPr>
    </a:lvl3pPr>
    <a:lvl4pPr indent="685800" defTabSz="2949095" latinLnBrk="0">
      <a:defRPr sz="3800">
        <a:latin typeface="+mj-lt"/>
        <a:ea typeface="+mj-ea"/>
        <a:cs typeface="+mj-cs"/>
        <a:sym typeface="Calibri"/>
      </a:defRPr>
    </a:lvl4pPr>
    <a:lvl5pPr indent="914400" defTabSz="2949095" latinLnBrk="0">
      <a:defRPr sz="3800">
        <a:latin typeface="+mj-lt"/>
        <a:ea typeface="+mj-ea"/>
        <a:cs typeface="+mj-cs"/>
        <a:sym typeface="Calibri"/>
      </a:defRPr>
    </a:lvl5pPr>
    <a:lvl6pPr indent="1143000" defTabSz="2949095" latinLnBrk="0">
      <a:defRPr sz="3800">
        <a:latin typeface="+mj-lt"/>
        <a:ea typeface="+mj-ea"/>
        <a:cs typeface="+mj-cs"/>
        <a:sym typeface="Calibri"/>
      </a:defRPr>
    </a:lvl6pPr>
    <a:lvl7pPr indent="1371600" defTabSz="2949095" latinLnBrk="0">
      <a:defRPr sz="3800">
        <a:latin typeface="+mj-lt"/>
        <a:ea typeface="+mj-ea"/>
        <a:cs typeface="+mj-cs"/>
        <a:sym typeface="Calibri"/>
      </a:defRPr>
    </a:lvl7pPr>
    <a:lvl8pPr indent="1600200" defTabSz="2949095" latinLnBrk="0">
      <a:defRPr sz="3800">
        <a:latin typeface="+mj-lt"/>
        <a:ea typeface="+mj-ea"/>
        <a:cs typeface="+mj-cs"/>
        <a:sym typeface="Calibri"/>
      </a:defRPr>
    </a:lvl8pPr>
    <a:lvl9pPr indent="1828800" defTabSz="2949095" latinLnBrk="0">
      <a:defRPr sz="38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268259" y="6643771"/>
            <a:ext cx="25706946" cy="45843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536519" y="12119185"/>
            <a:ext cx="21170426" cy="546551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147253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29450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4417616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5890159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27934865" y="19999263"/>
            <a:ext cx="796425" cy="78491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2389024" y="13743001"/>
            <a:ext cx="25706945" cy="4247657"/>
          </a:xfrm>
          <a:prstGeom prst="rect">
            <a:avLst/>
          </a:prstGeom>
        </p:spPr>
        <p:txBody>
          <a:bodyPr anchor="t"/>
          <a:lstStyle>
            <a:lvl1pPr algn="l">
              <a:defRPr b="1" cap="all" sz="129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2389024" y="9064642"/>
            <a:ext cx="25706945" cy="467836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1pPr>
            <a:lvl2pPr marL="0" indent="1472539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2pPr>
            <a:lvl3pPr marL="0" indent="2945078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3pPr>
            <a:lvl4pPr marL="0" indent="4417616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4pPr>
            <a:lvl5pPr marL="0" indent="5890159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27934865" y="19999263"/>
            <a:ext cx="796425" cy="78491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xfrm>
            <a:off x="6353249" y="23951235"/>
            <a:ext cx="56906015" cy="67749621"/>
          </a:xfrm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  <a:defRPr sz="9000"/>
            </a:lvl1pPr>
            <a:lvl2pPr marL="2548260" indent="-1075713">
              <a:spcBef>
                <a:spcPts val="2100"/>
              </a:spcBef>
              <a:defRPr sz="9000"/>
            </a:lvl2pPr>
            <a:lvl3pPr marL="3980462" indent="-1035386">
              <a:spcBef>
                <a:spcPts val="2100"/>
              </a:spcBef>
              <a:defRPr sz="9000"/>
            </a:lvl3pPr>
            <a:lvl4pPr marL="5560107" indent="-1142496">
              <a:spcBef>
                <a:spcPts val="2100"/>
              </a:spcBef>
              <a:defRPr sz="9000"/>
            </a:lvl4pPr>
            <a:lvl5pPr marL="7032655" indent="-1142496">
              <a:spcBef>
                <a:spcPts val="2100"/>
              </a:spcBef>
              <a:defRPr sz="9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27934865" y="19999263"/>
            <a:ext cx="796425" cy="78491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512173" y="4787277"/>
            <a:ext cx="13362782" cy="19951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800"/>
              </a:spcBef>
              <a:buSzTx/>
              <a:buFontTx/>
              <a:buNone/>
              <a:defRPr b="1" sz="7700"/>
            </a:lvl1pPr>
            <a:lvl2pPr marL="0" indent="1472539">
              <a:spcBef>
                <a:spcPts val="1800"/>
              </a:spcBef>
              <a:buSzTx/>
              <a:buFontTx/>
              <a:buNone/>
              <a:defRPr b="1" sz="7700"/>
            </a:lvl2pPr>
            <a:lvl3pPr marL="0" indent="2945078">
              <a:spcBef>
                <a:spcPts val="1800"/>
              </a:spcBef>
              <a:buSzTx/>
              <a:buFontTx/>
              <a:buNone/>
              <a:defRPr b="1" sz="7700"/>
            </a:lvl3pPr>
            <a:lvl4pPr marL="0" indent="4417616">
              <a:spcBef>
                <a:spcPts val="1800"/>
              </a:spcBef>
              <a:buSzTx/>
              <a:buFontTx/>
              <a:buNone/>
              <a:defRPr b="1" sz="7700"/>
            </a:lvl4pPr>
            <a:lvl5pPr marL="0" indent="5890159">
              <a:spcBef>
                <a:spcPts val="1800"/>
              </a:spcBef>
              <a:buSzTx/>
              <a:buFontTx/>
              <a:buNone/>
              <a:defRPr b="1" sz="7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5363281" y="4787277"/>
            <a:ext cx="13368031" cy="1995111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1800"/>
              </a:spcBef>
              <a:buSzTx/>
              <a:buFontTx/>
              <a:buNone/>
              <a:defRPr b="1" sz="77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27934865" y="19999263"/>
            <a:ext cx="796425" cy="78491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27934865" y="19999263"/>
            <a:ext cx="796425" cy="78491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27934865" y="19999263"/>
            <a:ext cx="796425" cy="78491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1512195" y="851511"/>
            <a:ext cx="9949892" cy="3623876"/>
          </a:xfrm>
          <a:prstGeom prst="rect">
            <a:avLst/>
          </a:prstGeom>
        </p:spPr>
        <p:txBody>
          <a:bodyPr anchor="b"/>
          <a:lstStyle>
            <a:lvl1pPr algn="l">
              <a:defRPr b="1" sz="6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11824354" y="851516"/>
            <a:ext cx="16906936" cy="1825304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1512194" y="4475390"/>
            <a:ext cx="9949893" cy="1462916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Tx/>
              <a:buFontTx/>
              <a:buNone/>
              <a:defRPr sz="45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27934865" y="19999263"/>
            <a:ext cx="796425" cy="78491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5927931" y="14970760"/>
            <a:ext cx="18146079" cy="1767384"/>
          </a:xfrm>
          <a:prstGeom prst="rect">
            <a:avLst/>
          </a:prstGeom>
        </p:spPr>
        <p:txBody>
          <a:bodyPr anchor="b"/>
          <a:lstStyle>
            <a:lvl1pPr algn="l">
              <a:defRPr b="1" sz="6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927931" y="1910950"/>
            <a:ext cx="18146079" cy="128320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5927931" y="16738142"/>
            <a:ext cx="18146079" cy="25099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FontTx/>
              <a:buNone/>
              <a:defRPr sz="4500"/>
            </a:lvl1pPr>
            <a:lvl2pPr marL="0" indent="1472539">
              <a:spcBef>
                <a:spcPts val="1000"/>
              </a:spcBef>
              <a:buSzTx/>
              <a:buFontTx/>
              <a:buNone/>
              <a:defRPr sz="4500"/>
            </a:lvl2pPr>
            <a:lvl3pPr marL="0" indent="2945078">
              <a:spcBef>
                <a:spcPts val="1000"/>
              </a:spcBef>
              <a:buSzTx/>
              <a:buFontTx/>
              <a:buNone/>
              <a:defRPr sz="4500"/>
            </a:lvl3pPr>
            <a:lvl4pPr marL="0" indent="4417616">
              <a:spcBef>
                <a:spcPts val="1000"/>
              </a:spcBef>
              <a:buSzTx/>
              <a:buFontTx/>
              <a:buNone/>
              <a:defRPr sz="4500"/>
            </a:lvl4pPr>
            <a:lvl5pPr marL="0" indent="5890159">
              <a:spcBef>
                <a:spcPts val="1000"/>
              </a:spcBef>
              <a:buSzTx/>
              <a:buFontTx/>
              <a:buNone/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27934865" y="19999263"/>
            <a:ext cx="796425" cy="78491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512173" y="856463"/>
            <a:ext cx="27219117" cy="3564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7262" tIns="147262" rIns="147262" bIns="147262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512173" y="4990258"/>
            <a:ext cx="27219117" cy="1411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7262" tIns="147262" rIns="147262" bIns="147262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7934864" y="19999263"/>
            <a:ext cx="796425" cy="784916"/>
          </a:xfrm>
          <a:prstGeom prst="rect">
            <a:avLst/>
          </a:prstGeom>
          <a:ln w="12700">
            <a:miter lim="400000"/>
          </a:ln>
        </p:spPr>
        <p:txBody>
          <a:bodyPr wrap="none" lIns="147262" tIns="147262" rIns="147262" bIns="147262" anchor="ctr">
            <a:spAutoFit/>
          </a:bodyPr>
          <a:lstStyle>
            <a:lvl1pPr algn="r">
              <a:defRPr sz="38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2945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2945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2945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2945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2945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2945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2945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2945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2945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104412" marR="0" indent="-1104412" algn="l" defTabSz="2945078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0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2536042" marR="0" indent="-1063495" algn="l" defTabSz="2945078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0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3939525" marR="0" indent="-994449" algn="l" defTabSz="2945078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0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5614058" marR="0" indent="-1196447" algn="l" defTabSz="2945078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0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7086606" marR="0" indent="-1196447" algn="l" defTabSz="2945078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0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8559141" marR="0" indent="-1196447" algn="l" defTabSz="2945078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0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0031682" marR="0" indent="-1196447" algn="l" defTabSz="2945078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0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1504221" marR="0" indent="-1196447" algn="l" defTabSz="2945078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0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2976760" marR="0" indent="-1196447" algn="l" defTabSz="2945078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0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9490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474546" algn="r" defTabSz="29490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2949095" algn="r" defTabSz="29490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423642" algn="r" defTabSz="29490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5898191" algn="r" defTabSz="29490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7372738" algn="r" defTabSz="29490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8847287" algn="r" defTabSz="29490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0321834" algn="r" defTabSz="29490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1796379" algn="r" defTabSz="29490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hyperlink" Target="https://developer.android.com/" TargetMode="External"/><Relationship Id="rId15" Type="http://schemas.openxmlformats.org/officeDocument/2006/relationships/hyperlink" Target="https://firebase.google.com/docs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DDDDDD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Rectangle 6" descr="Rectangle 6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606" y="422495"/>
            <a:ext cx="29174025" cy="3155716"/>
          </a:xfrm>
          <a:prstGeom prst="rect">
            <a:avLst/>
          </a:prstGeom>
        </p:spPr>
      </p:pic>
      <p:pic>
        <p:nvPicPr>
          <p:cNvPr id="95" name="Rectangle 9" descr="Rectangle 9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082" y="4013102"/>
            <a:ext cx="6678412" cy="16602821"/>
          </a:xfrm>
          <a:prstGeom prst="rect">
            <a:avLst/>
          </a:prstGeom>
          <a:effectLst>
            <a:outerShdw sx="100000" sy="100000" kx="0" ky="0" algn="b" rotWithShape="0" blurRad="254000" dist="15737" dir="16243647">
              <a:srgbClr val="000000">
                <a:alpha val="6970"/>
              </a:srgbClr>
            </a:outerShdw>
          </a:effectLst>
        </p:spPr>
      </p:pic>
      <p:pic>
        <p:nvPicPr>
          <p:cNvPr id="96" name="Rectangle 16" descr="Rectangle 16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98040" y="4013103"/>
            <a:ext cx="21522461" cy="7203184"/>
          </a:xfrm>
          <a:prstGeom prst="rect">
            <a:avLst/>
          </a:prstGeom>
          <a:effectLst>
            <a:outerShdw sx="100000" sy="100000" kx="0" ky="0" algn="b" rotWithShape="0" blurRad="254000" dist="15737" dir="16201637">
              <a:srgbClr val="000000">
                <a:alpha val="8222"/>
              </a:srgbClr>
            </a:outerShdw>
          </a:effectLst>
        </p:spPr>
      </p:pic>
      <p:pic>
        <p:nvPicPr>
          <p:cNvPr id="97" name="Rectangle 17" descr="Rectangle 17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98040" y="11651178"/>
            <a:ext cx="14225157" cy="8899673"/>
          </a:xfrm>
          <a:prstGeom prst="rect">
            <a:avLst/>
          </a:prstGeom>
          <a:effectLst>
            <a:outerShdw sx="100000" sy="100000" kx="0" ky="0" algn="b" rotWithShape="0" blurRad="254000" dist="15737" dir="16201637">
              <a:srgbClr val="000000">
                <a:alpha val="0"/>
              </a:srgbClr>
            </a:outerShdw>
          </a:effectLst>
        </p:spPr>
      </p:pic>
      <p:pic>
        <p:nvPicPr>
          <p:cNvPr id="98" name="Rectangle 18" descr="Rectangle 18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879744" y="11666744"/>
            <a:ext cx="6678412" cy="8899673"/>
          </a:xfrm>
          <a:prstGeom prst="rect">
            <a:avLst/>
          </a:prstGeom>
          <a:effectLst>
            <a:outerShdw sx="100000" sy="100000" kx="0" ky="0" algn="b" rotWithShape="0" blurRad="254000" dist="15737" dir="16201637">
              <a:srgbClr val="000000">
                <a:alpha val="5691"/>
              </a:srgbClr>
            </a:outerShdw>
          </a:effectLst>
        </p:spPr>
      </p:pic>
      <p:sp>
        <p:nvSpPr>
          <p:cNvPr id="99" name="TextBox 21"/>
          <p:cNvSpPr txBox="1"/>
          <p:nvPr/>
        </p:nvSpPr>
        <p:spPr>
          <a:xfrm>
            <a:off x="3370809" y="889501"/>
            <a:ext cx="23479617" cy="91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091" tIns="33091" rIns="33091" bIns="33091">
            <a:spAutoFit/>
          </a:bodyPr>
          <a:lstStyle>
            <a:lvl1pPr algn="ctr">
              <a:lnSpc>
                <a:spcPts val="6400"/>
              </a:lnSpc>
              <a:defRPr sz="6500">
                <a:solidFill>
                  <a:srgbClr val="1F4772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pPr/>
            <a:r>
              <a:t>İkinci El Alım Satım Mobil Uygulaması: Ocean</a:t>
            </a:r>
          </a:p>
        </p:txBody>
      </p:sp>
      <p:sp>
        <p:nvSpPr>
          <p:cNvPr id="100" name="TextBox 22"/>
          <p:cNvSpPr txBox="1"/>
          <p:nvPr/>
        </p:nvSpPr>
        <p:spPr>
          <a:xfrm>
            <a:off x="6041779" y="2109172"/>
            <a:ext cx="18217848" cy="1259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091" tIns="33091" rIns="33091" bIns="33091">
            <a:spAutoFit/>
          </a:bodyPr>
          <a:lstStyle/>
          <a:p>
            <a:pPr algn="ctr">
              <a:spcBef>
                <a:spcPts val="600"/>
              </a:spcBef>
              <a:defRPr sz="3700">
                <a:solidFill>
                  <a:srgbClr val="1F4772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t>Proje Ekibi: </a:t>
            </a:r>
            <a:r>
              <a:rPr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Arslan BEGMYRADOV,  Mehmet GÖRENLİ</a:t>
            </a:r>
            <a:endParaRPr>
              <a:latin typeface="SF Pro Display Regular"/>
              <a:ea typeface="SF Pro Display Regular"/>
              <a:cs typeface="SF Pro Display Regular"/>
              <a:sym typeface="SF Pro Display Regular"/>
            </a:endParaRPr>
          </a:p>
          <a:p>
            <a:pPr algn="ctr">
              <a:spcBef>
                <a:spcPts val="600"/>
              </a:spcBef>
              <a:defRPr sz="3700">
                <a:solidFill>
                  <a:srgbClr val="1F4772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t>Danışman:</a:t>
            </a:r>
            <a:r>
              <a:rPr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  Prof. Dr. Efendi NASİBOĞLU</a:t>
            </a:r>
          </a:p>
        </p:txBody>
      </p:sp>
      <p:pic>
        <p:nvPicPr>
          <p:cNvPr id="101" name="Resim 1" descr="Resim 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014611" y="948281"/>
            <a:ext cx="2202541" cy="2104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Resim 3" descr="Resim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4451" y="904660"/>
            <a:ext cx="2282343" cy="219456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Amaç"/>
          <p:cNvSpPr txBox="1"/>
          <p:nvPr/>
        </p:nvSpPr>
        <p:spPr>
          <a:xfrm>
            <a:off x="3361711" y="4315761"/>
            <a:ext cx="1281154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pPr/>
            <a:r>
              <a:t>Amaç</a:t>
            </a:r>
          </a:p>
        </p:txBody>
      </p:sp>
      <p:sp>
        <p:nvSpPr>
          <p:cNvPr id="104" name="Kullanıcılar en hızlı ve verimli bir…"/>
          <p:cNvSpPr txBox="1"/>
          <p:nvPr/>
        </p:nvSpPr>
        <p:spPr>
          <a:xfrm>
            <a:off x="1151908" y="5236196"/>
            <a:ext cx="5700761" cy="420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Kullanıcılar en hızlı ve verimli bir</a:t>
            </a: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şekilde kullanamayacağı eşyalarını</a:t>
            </a: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kolayca satabileceği veya alabileceği bir platform yapmak.</a:t>
            </a: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Alışık olduğumuz sosyal medya</a:t>
            </a: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platformlarına daha yakın, kullanıcı</a:t>
            </a: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dostu ve kullanıcı deneyimi açısından oldukça iyi tasarlamak. </a:t>
            </a:r>
          </a:p>
        </p:txBody>
      </p:sp>
      <p:sp>
        <p:nvSpPr>
          <p:cNvPr id="105" name="Hedef"/>
          <p:cNvSpPr txBox="1"/>
          <p:nvPr/>
        </p:nvSpPr>
        <p:spPr>
          <a:xfrm>
            <a:off x="3242896" y="10026194"/>
            <a:ext cx="1344965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pPr/>
            <a:r>
              <a:t>Hedef</a:t>
            </a:r>
          </a:p>
        </p:txBody>
      </p:sp>
      <p:sp>
        <p:nvSpPr>
          <p:cNvPr id="106" name="Beğendikleri ürünlerini önerme özelliğini getirerek Global bir platform haline getirmek.…"/>
          <p:cNvSpPr txBox="1"/>
          <p:nvPr/>
        </p:nvSpPr>
        <p:spPr>
          <a:xfrm>
            <a:off x="1151908" y="10946629"/>
            <a:ext cx="5700760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Beğendikleri ürünlerini önerme özelliğini getirerek </a:t>
            </a:r>
            <a:r>
              <a:rPr u="sng"/>
              <a:t>Global</a:t>
            </a:r>
            <a:r>
              <a:t> bir platform haline getirmek.</a:t>
            </a: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Ürün arama motorunu geliştirerek daha hızlı sonuçların elde edilmesini sağlamak.</a:t>
            </a:r>
          </a:p>
        </p:txBody>
      </p:sp>
      <p:sp>
        <p:nvSpPr>
          <p:cNvPr id="107" name="Analiz"/>
          <p:cNvSpPr txBox="1"/>
          <p:nvPr/>
        </p:nvSpPr>
        <p:spPr>
          <a:xfrm>
            <a:off x="3242896" y="15001965"/>
            <a:ext cx="1350608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pPr/>
            <a:r>
              <a:t>Analiz</a:t>
            </a:r>
          </a:p>
        </p:txBody>
      </p:sp>
      <p:sp>
        <p:nvSpPr>
          <p:cNvPr id="108" name="Veri sorgulaması yapıldığında daha hızlı okunulması için NoSQL veritabanı yapısı kullanıldı. Bu yapıda indeksleme diğer klasik SQL  yapısına göre çok hızlı.…"/>
          <p:cNvSpPr txBox="1"/>
          <p:nvPr/>
        </p:nvSpPr>
        <p:spPr>
          <a:xfrm>
            <a:off x="1151908" y="15922400"/>
            <a:ext cx="5700760" cy="420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Veri sorgulaması yapıldığında daha hızlı okunulması için </a:t>
            </a:r>
            <a:r>
              <a:rPr u="sng"/>
              <a:t>NoSQL</a:t>
            </a:r>
            <a:r>
              <a:t> veritabanı yapısı kullanıldı. Bu yapıda indeksleme diğer klasik SQL  yapısına göre çok hızlı.</a:t>
            </a: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Uygulama </a:t>
            </a:r>
            <a:r>
              <a:rPr u="sng"/>
              <a:t>OOP</a:t>
            </a:r>
            <a:r>
              <a:t> prensibi ile </a:t>
            </a:r>
            <a:r>
              <a:rPr u="sng"/>
              <a:t>Java</a:t>
            </a:r>
            <a:r>
              <a:t> yazılım dilinde geliştirilmiştir. Veri tabanı olarak </a:t>
            </a:r>
            <a:r>
              <a:rPr u="sng"/>
              <a:t>Firebase</a:t>
            </a:r>
            <a:r>
              <a:t> kullanılmıştır.</a:t>
            </a:r>
          </a:p>
        </p:txBody>
      </p:sp>
      <p:sp>
        <p:nvSpPr>
          <p:cNvPr id="109" name="Uygulama"/>
          <p:cNvSpPr txBox="1"/>
          <p:nvPr/>
        </p:nvSpPr>
        <p:spPr>
          <a:xfrm>
            <a:off x="14076695" y="11860233"/>
            <a:ext cx="2148016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pPr/>
            <a:r>
              <a:t>Uygulama</a:t>
            </a:r>
          </a:p>
        </p:txBody>
      </p:sp>
      <p:sp>
        <p:nvSpPr>
          <p:cNvPr id="110" name="Keşfet sayfası…"/>
          <p:cNvSpPr txBox="1"/>
          <p:nvPr/>
        </p:nvSpPr>
        <p:spPr>
          <a:xfrm>
            <a:off x="11346789" y="12749972"/>
            <a:ext cx="3648642" cy="10058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5737" dir="16201637">
              <a:srgbClr val="000000">
                <a:alpha val="1928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>
                <a:solidFill>
                  <a:srgbClr val="F5FFFA"/>
                </a:solidFill>
                <a:latin typeface="SF Pro Regular"/>
                <a:ea typeface="SF Pro Regular"/>
                <a:cs typeface="SF Pro Regular"/>
                <a:sym typeface="SF Pro Regular"/>
              </a:defRPr>
            </a:pPr>
            <a:r>
              <a:t>Keşfet sayfası</a:t>
            </a:r>
          </a:p>
          <a:p>
            <a:pPr algn="ctr">
              <a:defRPr sz="3000">
                <a:solidFill>
                  <a:srgbClr val="F5FFFA"/>
                </a:solidFill>
                <a:latin typeface="SF Pro Regular"/>
                <a:ea typeface="SF Pro Regular"/>
                <a:cs typeface="SF Pro Regular"/>
                <a:sym typeface="SF Pro Regular"/>
              </a:defRPr>
            </a:pPr>
            <a:r>
              <a:t>ilanların listelenmesi</a:t>
            </a:r>
          </a:p>
        </p:txBody>
      </p:sp>
      <p:pic>
        <p:nvPicPr>
          <p:cNvPr id="111" name="smartmockups_lhsblovh.png" descr="smartmockups_lhsblovh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15245" y="14033412"/>
            <a:ext cx="3111730" cy="6119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smartmockups_lhsbsjkj.png" descr="smartmockups_lhsbsjkj.png"/>
          <p:cNvPicPr>
            <a:picLocks noChangeAspect="1"/>
          </p:cNvPicPr>
          <p:nvPr/>
        </p:nvPicPr>
        <p:blipFill>
          <a:blip r:embed="rId10">
            <a:extLst/>
          </a:blip>
          <a:srcRect l="50294" t="0" r="0" b="14845"/>
          <a:stretch>
            <a:fillRect/>
          </a:stretch>
        </p:blipFill>
        <p:spPr>
          <a:xfrm>
            <a:off x="8103216" y="13974624"/>
            <a:ext cx="4679924" cy="648481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İlan detayı"/>
          <p:cNvSpPr txBox="1"/>
          <p:nvPr/>
        </p:nvSpPr>
        <p:spPr>
          <a:xfrm>
            <a:off x="8010740" y="12978572"/>
            <a:ext cx="3648642" cy="548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5737" dir="16201637">
              <a:srgbClr val="000000">
                <a:alpha val="2505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pPr/>
            <a:r>
              <a:t>İlan detayı</a:t>
            </a:r>
          </a:p>
        </p:txBody>
      </p:sp>
      <p:pic>
        <p:nvPicPr>
          <p:cNvPr id="114" name="smartmockups_lhscoxls.png" descr="smartmockups_lhscoxls.png"/>
          <p:cNvPicPr>
            <a:picLocks noChangeAspect="1"/>
          </p:cNvPicPr>
          <p:nvPr/>
        </p:nvPicPr>
        <p:blipFill>
          <a:blip r:embed="rId11">
            <a:extLst/>
          </a:blip>
          <a:srcRect l="30989" t="0" r="15084" b="21230"/>
          <a:stretch>
            <a:fillRect/>
          </a:stretch>
        </p:blipFill>
        <p:spPr>
          <a:xfrm>
            <a:off x="15952385" y="14140748"/>
            <a:ext cx="5838244" cy="611999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eğeni ve yorum yapabilme"/>
          <p:cNvSpPr txBox="1"/>
          <p:nvPr/>
        </p:nvSpPr>
        <p:spPr>
          <a:xfrm rot="17698000">
            <a:off x="15117714" y="15598094"/>
            <a:ext cx="3648642" cy="10058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5737" dir="16201637">
              <a:srgbClr val="000000">
                <a:alpha val="1928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pPr/>
            <a:r>
              <a:t>Beğeni ve yorum yapabilme</a:t>
            </a:r>
          </a:p>
        </p:txBody>
      </p:sp>
      <p:sp>
        <p:nvSpPr>
          <p:cNvPr id="116" name="Tasarım"/>
          <p:cNvSpPr txBox="1"/>
          <p:nvPr/>
        </p:nvSpPr>
        <p:spPr>
          <a:xfrm>
            <a:off x="14045342" y="4315761"/>
            <a:ext cx="168615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pPr/>
            <a:r>
              <a:t>Tasarım</a:t>
            </a:r>
          </a:p>
        </p:txBody>
      </p:sp>
      <p:sp>
        <p:nvSpPr>
          <p:cNvPr id="117" name="Projenin veri modeli - User ve Public Posts olmak üzere iki ana tablodan ibarettir.…"/>
          <p:cNvSpPr txBox="1"/>
          <p:nvPr/>
        </p:nvSpPr>
        <p:spPr>
          <a:xfrm>
            <a:off x="8449211" y="5088541"/>
            <a:ext cx="5700761" cy="420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Projenin veri modeli - </a:t>
            </a:r>
            <a:r>
              <a:rPr>
                <a:latin typeface="SF Pro Display Bold"/>
                <a:ea typeface="SF Pro Display Bold"/>
                <a:cs typeface="SF Pro Display Bold"/>
                <a:sym typeface="SF Pro Display Bold"/>
              </a:rPr>
              <a:t>User</a:t>
            </a:r>
            <a:r>
              <a:t> ve </a:t>
            </a:r>
            <a:r>
              <a:rPr>
                <a:latin typeface="SF Pro Display Bold"/>
                <a:ea typeface="SF Pro Display Bold"/>
                <a:cs typeface="SF Pro Display Bold"/>
                <a:sym typeface="SF Pro Display Bold"/>
              </a:rPr>
              <a:t>Public Posts</a:t>
            </a:r>
            <a:r>
              <a:t> olmak üzere iki ana tablodan ibarettir.</a:t>
            </a: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Kompleks tasarımı ile paketler ve sınıflar halinde Arayüz, model, fragment ve adapter olmak üzere kategorik olarak yapılandırılmıştır.</a:t>
            </a:r>
          </a:p>
        </p:txBody>
      </p:sp>
      <p:sp>
        <p:nvSpPr>
          <p:cNvPr id="118" name="Rounded Rectangle"/>
          <p:cNvSpPr/>
          <p:nvPr/>
        </p:nvSpPr>
        <p:spPr>
          <a:xfrm>
            <a:off x="18124270" y="4966872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F2FF9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" name="Users"/>
          <p:cNvSpPr txBox="1"/>
          <p:nvPr/>
        </p:nvSpPr>
        <p:spPr>
          <a:xfrm>
            <a:off x="18349547" y="5394338"/>
            <a:ext cx="819446" cy="41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/>
            </a:lvl1pPr>
          </a:lstStyle>
          <a:p>
            <a:pPr/>
            <a:r>
              <a:t>Users</a:t>
            </a:r>
          </a:p>
        </p:txBody>
      </p:sp>
      <p:sp>
        <p:nvSpPr>
          <p:cNvPr id="120" name="Rounded Rectangle"/>
          <p:cNvSpPr/>
          <p:nvPr/>
        </p:nvSpPr>
        <p:spPr>
          <a:xfrm>
            <a:off x="14475618" y="9016493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F2FF9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" name="Posts"/>
          <p:cNvSpPr txBox="1"/>
          <p:nvPr/>
        </p:nvSpPr>
        <p:spPr>
          <a:xfrm>
            <a:off x="14734449" y="9443960"/>
            <a:ext cx="780378" cy="41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500"/>
            </a:lvl1pPr>
          </a:lstStyle>
          <a:p>
            <a:pPr/>
            <a:r>
              <a:t>Posts</a:t>
            </a:r>
          </a:p>
        </p:txBody>
      </p:sp>
      <p:sp>
        <p:nvSpPr>
          <p:cNvPr id="122" name="Rounded Rectangle"/>
          <p:cNvSpPr/>
          <p:nvPr/>
        </p:nvSpPr>
        <p:spPr>
          <a:xfrm>
            <a:off x="18124270" y="9054264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F4FF9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" name="Chats"/>
          <p:cNvSpPr txBox="1"/>
          <p:nvPr/>
        </p:nvSpPr>
        <p:spPr>
          <a:xfrm>
            <a:off x="18349314" y="9472330"/>
            <a:ext cx="819912" cy="41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500"/>
            </a:lvl1pPr>
          </a:lstStyle>
          <a:p>
            <a:pPr/>
            <a:r>
              <a:t>Chats</a:t>
            </a:r>
          </a:p>
        </p:txBody>
      </p:sp>
      <p:sp>
        <p:nvSpPr>
          <p:cNvPr id="124" name="Rounded Rectangle"/>
          <p:cNvSpPr/>
          <p:nvPr/>
        </p:nvSpPr>
        <p:spPr>
          <a:xfrm>
            <a:off x="16307035" y="6881517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F3FF9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" name="User"/>
          <p:cNvSpPr txBox="1"/>
          <p:nvPr/>
        </p:nvSpPr>
        <p:spPr>
          <a:xfrm>
            <a:off x="16591688" y="7308984"/>
            <a:ext cx="700694" cy="41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500"/>
            </a:lvl1pPr>
          </a:lstStyle>
          <a:p>
            <a:pPr/>
            <a:r>
              <a:t>User</a:t>
            </a:r>
          </a:p>
        </p:txBody>
      </p:sp>
      <p:sp>
        <p:nvSpPr>
          <p:cNvPr id="126" name="Rounded Rectangle"/>
          <p:cNvSpPr/>
          <p:nvPr/>
        </p:nvSpPr>
        <p:spPr>
          <a:xfrm>
            <a:off x="10519339" y="9054264"/>
            <a:ext cx="1660753" cy="1270001"/>
          </a:xfrm>
          <a:prstGeom prst="roundRect">
            <a:avLst>
              <a:gd name="adj" fmla="val 15000"/>
            </a:avLst>
          </a:prstGeom>
          <a:solidFill>
            <a:srgbClr val="F3FF9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" name="Comments"/>
          <p:cNvSpPr txBox="1"/>
          <p:nvPr/>
        </p:nvSpPr>
        <p:spPr>
          <a:xfrm>
            <a:off x="10599470" y="9472330"/>
            <a:ext cx="1500490" cy="41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500"/>
            </a:lvl1pPr>
          </a:lstStyle>
          <a:p>
            <a:pPr/>
            <a:r>
              <a:t>Comments</a:t>
            </a:r>
          </a:p>
        </p:txBody>
      </p:sp>
      <p:sp>
        <p:nvSpPr>
          <p:cNvPr id="128" name="Line"/>
          <p:cNvSpPr/>
          <p:nvPr/>
        </p:nvSpPr>
        <p:spPr>
          <a:xfrm flipH="1">
            <a:off x="16914798" y="6242192"/>
            <a:ext cx="1807460" cy="57844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Line"/>
          <p:cNvSpPr/>
          <p:nvPr/>
        </p:nvSpPr>
        <p:spPr>
          <a:xfrm flipH="1">
            <a:off x="15052068" y="8158248"/>
            <a:ext cx="1837668" cy="78937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Line"/>
          <p:cNvSpPr/>
          <p:nvPr/>
        </p:nvSpPr>
        <p:spPr>
          <a:xfrm flipH="1">
            <a:off x="12213561" y="9689264"/>
            <a:ext cx="2228587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Line"/>
          <p:cNvSpPr/>
          <p:nvPr/>
        </p:nvSpPr>
        <p:spPr>
          <a:xfrm>
            <a:off x="17044747" y="8158077"/>
            <a:ext cx="1681194" cy="79598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Rounded Rectangle"/>
          <p:cNvSpPr/>
          <p:nvPr/>
        </p:nvSpPr>
        <p:spPr>
          <a:xfrm>
            <a:off x="20743672" y="4592512"/>
            <a:ext cx="8309673" cy="5870587"/>
          </a:xfrm>
          <a:prstGeom prst="roundRect">
            <a:avLst>
              <a:gd name="adj" fmla="val 15000"/>
            </a:avLst>
          </a:prstGeom>
          <a:solidFill>
            <a:srgbClr val="F4F4F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33" name="android.png" descr="android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1255109" y="5100485"/>
            <a:ext cx="1907908" cy="1907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cons8-firebase-480.png" descr="icons8-firebase-48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6828390" y="5100485"/>
            <a:ext cx="2104145" cy="210414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Android…"/>
          <p:cNvSpPr txBox="1"/>
          <p:nvPr/>
        </p:nvSpPr>
        <p:spPr>
          <a:xfrm>
            <a:off x="22988290" y="5100485"/>
            <a:ext cx="1713283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500">
                <a:solidFill>
                  <a:srgbClr val="535353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t>Android</a:t>
            </a:r>
          </a:p>
          <a:p>
            <a:pPr algn="ctr">
              <a:defRPr sz="3500">
                <a:solidFill>
                  <a:srgbClr val="535353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t>Studio</a:t>
            </a:r>
          </a:p>
        </p:txBody>
      </p:sp>
      <p:sp>
        <p:nvSpPr>
          <p:cNvPr id="136" name="Firebase"/>
          <p:cNvSpPr txBox="1"/>
          <p:nvPr/>
        </p:nvSpPr>
        <p:spPr>
          <a:xfrm>
            <a:off x="25249132" y="5295802"/>
            <a:ext cx="1839818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535353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pPr/>
            <a:r>
              <a:t>Firebase</a:t>
            </a:r>
          </a:p>
        </p:txBody>
      </p:sp>
      <p:sp>
        <p:nvSpPr>
          <p:cNvPr id="137" name="Line"/>
          <p:cNvSpPr/>
          <p:nvPr/>
        </p:nvSpPr>
        <p:spPr>
          <a:xfrm>
            <a:off x="23530928" y="6549968"/>
            <a:ext cx="3111730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Google’ın destek verdiği Android Studio ve Firebase veri tabanını birlikte kolayca entegre edilebilir.…"/>
          <p:cNvSpPr txBox="1"/>
          <p:nvPr/>
        </p:nvSpPr>
        <p:spPr>
          <a:xfrm>
            <a:off x="21255109" y="7304855"/>
            <a:ext cx="7286800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Google’ın destek verdiği Android Studio ve Firebase veri tabanını birlikte kolayca entegre edilebilir.</a:t>
            </a: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Kullanıcı kimliklendirme özelliği ile daha güvenli kayıt oluşturma sistemi tasarlanabilir.</a:t>
            </a:r>
          </a:p>
        </p:txBody>
      </p:sp>
      <p:sp>
        <p:nvSpPr>
          <p:cNvPr id="139" name="Sonuç ve öneriler"/>
          <p:cNvSpPr txBox="1"/>
          <p:nvPr/>
        </p:nvSpPr>
        <p:spPr>
          <a:xfrm>
            <a:off x="24426210" y="12185188"/>
            <a:ext cx="3585479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pPr/>
            <a:r>
              <a:t>Sonuç ve öneriler</a:t>
            </a:r>
          </a:p>
        </p:txBody>
      </p:sp>
      <p:sp>
        <p:nvSpPr>
          <p:cNvPr id="140" name="Daha sayılmadık bir çok özelliği bulunmaktadır.  Bunlardan birkaçı: Kullanıcı takip etme, ilan şikayet etme, ilanları kategorisine göre yayınlama, ve bildirimler.…"/>
          <p:cNvSpPr txBox="1"/>
          <p:nvPr/>
        </p:nvSpPr>
        <p:spPr>
          <a:xfrm>
            <a:off x="23368569" y="12938485"/>
            <a:ext cx="5700761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Daha sayılmadık bir çok özelliği bulunmaktadır. </a:t>
            </a:r>
            <a:br/>
            <a:r>
              <a:t>Bunlardan birkaçı: Kullanıcı takip etme, ilan şikayet etme, ilanları kategorisine göre yayınlama, ve bildirimler.</a:t>
            </a:r>
            <a:br/>
          </a:p>
          <a:p>
            <a:pPr>
              <a:defRPr sz="30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Ek olarak Kullanıcı puanlandırma, güvenli ödeme, ve Kargo özellikleri ile geliştirilebilir.</a:t>
            </a:r>
          </a:p>
        </p:txBody>
      </p:sp>
      <p:sp>
        <p:nvSpPr>
          <p:cNvPr id="141" name="Kaynakça"/>
          <p:cNvSpPr txBox="1"/>
          <p:nvPr/>
        </p:nvSpPr>
        <p:spPr>
          <a:xfrm>
            <a:off x="25177389" y="18280148"/>
            <a:ext cx="208312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pPr/>
            <a:r>
              <a:t>Kaynakça</a:t>
            </a:r>
          </a:p>
        </p:txBody>
      </p:sp>
      <p:sp>
        <p:nvSpPr>
          <p:cNvPr id="142" name="Android:  https://developer.android.com/…"/>
          <p:cNvSpPr txBox="1"/>
          <p:nvPr/>
        </p:nvSpPr>
        <p:spPr>
          <a:xfrm>
            <a:off x="23368569" y="19074574"/>
            <a:ext cx="57007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Android:  </a:t>
            </a:r>
            <a:r>
              <a:rPr sz="23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4" invalidUrl="" action="" tgtFrame="" tooltip="" history="1" highlightClick="0" endSnd="0"/>
              </a:rPr>
              <a:t>https://developer.android.com/</a:t>
            </a:r>
          </a:p>
          <a:p>
            <a:pPr>
              <a:defRPr sz="2500">
                <a:solidFill>
                  <a:srgbClr val="535353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Firebase:  </a:t>
            </a:r>
            <a:r>
              <a:rPr sz="23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5" invalidUrl="" action="" tgtFrame="" tooltip="" history="1" highlightClick="0" endSnd="0"/>
              </a:rPr>
              <a:t>https://firebase.google.com/docs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29490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9490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29490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9490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