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43463" cy="21386800"/>
  <p:notesSz cx="9144000" cy="6858000"/>
  <p:defaultTextStyle>
    <a:defPPr>
      <a:defRPr lang="en-US"/>
    </a:defPPr>
    <a:lvl1pPr marL="0" algn="l" defTabSz="29489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470" algn="l" defTabSz="29489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8940" algn="l" defTabSz="29489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410" algn="l" defTabSz="29489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7880" algn="l" defTabSz="29489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985" algn="l" defTabSz="29489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455" algn="l" defTabSz="29489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925" algn="l" defTabSz="29489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395" algn="l" defTabSz="29489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 userDrawn="1">
          <p15:clr>
            <a:srgbClr val="A4A3A4"/>
          </p15:clr>
        </p15:guide>
        <p15:guide id="2" pos="95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C8A"/>
    <a:srgbClr val="494DE1"/>
    <a:srgbClr val="4444E6"/>
    <a:srgbClr val="0642BA"/>
    <a:srgbClr val="0617BA"/>
    <a:srgbClr val="433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26" autoAdjust="0"/>
    <p:restoredTop sz="90143" autoAdjust="0"/>
  </p:normalViewPr>
  <p:slideViewPr>
    <p:cSldViewPr showGuides="1">
      <p:cViewPr>
        <p:scale>
          <a:sx n="25" d="100"/>
          <a:sy n="25" d="100"/>
        </p:scale>
        <p:origin x="1104" y="-572"/>
      </p:cViewPr>
      <p:guideLst>
        <p:guide orient="horz" pos="6736"/>
        <p:guide pos="95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2130" y="-96"/>
      </p:cViewPr>
      <p:guideLst>
        <p:guide orient="horz" pos="2160"/>
        <p:guide pos="288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2E3AD-0B02-4438-9CC1-E672BEAE7DA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D23BD-AA2F-4988-A1C4-BB793D9573B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4894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1474470" algn="l" defTabSz="294894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2948940" algn="l" defTabSz="294894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4423410" algn="l" defTabSz="294894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5897880" algn="l" defTabSz="294894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7372985" algn="l" defTabSz="294894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8847455" algn="l" defTabSz="294894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10321925" algn="l" defTabSz="294894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11796395" algn="l" defTabSz="294894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6643771"/>
            <a:ext cx="25706944" cy="45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6520" y="12119186"/>
            <a:ext cx="21170424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1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62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07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8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0297" y="4109038"/>
            <a:ext cx="28579020" cy="875918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3228" y="4109038"/>
            <a:ext cx="85233011" cy="875918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25" y="13743001"/>
            <a:ext cx="25706944" cy="424765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025" y="9064643"/>
            <a:ext cx="25706944" cy="4678361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256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513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1769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02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6282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3539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079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805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3249" y="23951236"/>
            <a:ext cx="56906016" cy="6774962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63323" y="23951236"/>
            <a:ext cx="56906016" cy="6774962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3" y="856463"/>
            <a:ext cx="27219117" cy="35644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3" y="4787278"/>
            <a:ext cx="13362782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2565" indent="0">
              <a:buNone/>
              <a:defRPr sz="6400" b="1"/>
            </a:lvl2pPr>
            <a:lvl3pPr marL="2945130" indent="0">
              <a:buNone/>
              <a:defRPr sz="5800" b="1"/>
            </a:lvl3pPr>
            <a:lvl4pPr marL="4417695" indent="0">
              <a:buNone/>
              <a:defRPr sz="5100" b="1"/>
            </a:lvl4pPr>
            <a:lvl5pPr marL="5890260" indent="0">
              <a:buNone/>
              <a:defRPr sz="5100" b="1"/>
            </a:lvl5pPr>
            <a:lvl6pPr marL="7362825" indent="0">
              <a:buNone/>
              <a:defRPr sz="5100" b="1"/>
            </a:lvl6pPr>
            <a:lvl7pPr marL="8835390" indent="0">
              <a:buNone/>
              <a:defRPr sz="5100" b="1"/>
            </a:lvl7pPr>
            <a:lvl8pPr marL="10307955" indent="0">
              <a:buNone/>
              <a:defRPr sz="5100" b="1"/>
            </a:lvl8pPr>
            <a:lvl9pPr marL="11780520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173" y="6782388"/>
            <a:ext cx="13362782" cy="12322165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281" y="4787278"/>
            <a:ext cx="13368031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2565" indent="0">
              <a:buNone/>
              <a:defRPr sz="6400" b="1"/>
            </a:lvl2pPr>
            <a:lvl3pPr marL="2945130" indent="0">
              <a:buNone/>
              <a:defRPr sz="5800" b="1"/>
            </a:lvl3pPr>
            <a:lvl4pPr marL="4417695" indent="0">
              <a:buNone/>
              <a:defRPr sz="5100" b="1"/>
            </a:lvl4pPr>
            <a:lvl5pPr marL="5890260" indent="0">
              <a:buNone/>
              <a:defRPr sz="5100" b="1"/>
            </a:lvl5pPr>
            <a:lvl6pPr marL="7362825" indent="0">
              <a:buNone/>
              <a:defRPr sz="5100" b="1"/>
            </a:lvl6pPr>
            <a:lvl7pPr marL="8835390" indent="0">
              <a:buNone/>
              <a:defRPr sz="5100" b="1"/>
            </a:lvl7pPr>
            <a:lvl8pPr marL="10307955" indent="0">
              <a:buNone/>
              <a:defRPr sz="5100" b="1"/>
            </a:lvl8pPr>
            <a:lvl9pPr marL="11780520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281" y="6782388"/>
            <a:ext cx="13368031" cy="12322165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95" y="851512"/>
            <a:ext cx="9949891" cy="3623874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354" y="851516"/>
            <a:ext cx="16906936" cy="1825304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195" y="4475390"/>
            <a:ext cx="9949891" cy="14629167"/>
          </a:xfrm>
        </p:spPr>
        <p:txBody>
          <a:bodyPr/>
          <a:lstStyle>
            <a:lvl1pPr marL="0" indent="0">
              <a:buNone/>
              <a:defRPr sz="4500"/>
            </a:lvl1pPr>
            <a:lvl2pPr marL="1472565" indent="0">
              <a:buNone/>
              <a:defRPr sz="3800"/>
            </a:lvl2pPr>
            <a:lvl3pPr marL="2945130" indent="0">
              <a:buNone/>
              <a:defRPr sz="3300"/>
            </a:lvl3pPr>
            <a:lvl4pPr marL="4417695" indent="0">
              <a:buNone/>
              <a:defRPr sz="2900"/>
            </a:lvl4pPr>
            <a:lvl5pPr marL="5890260" indent="0">
              <a:buNone/>
              <a:defRPr sz="2900"/>
            </a:lvl5pPr>
            <a:lvl6pPr marL="7362825" indent="0">
              <a:buNone/>
              <a:defRPr sz="2900"/>
            </a:lvl6pPr>
            <a:lvl7pPr marL="8835390" indent="0">
              <a:buNone/>
              <a:defRPr sz="2900"/>
            </a:lvl7pPr>
            <a:lvl8pPr marL="10307955" indent="0">
              <a:buNone/>
              <a:defRPr sz="2900"/>
            </a:lvl8pPr>
            <a:lvl9pPr marL="11780520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931" y="14970760"/>
            <a:ext cx="18146078" cy="1767383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931" y="1910950"/>
            <a:ext cx="18146078" cy="12832080"/>
          </a:xfrm>
        </p:spPr>
        <p:txBody>
          <a:bodyPr/>
          <a:lstStyle>
            <a:lvl1pPr marL="0" indent="0">
              <a:buNone/>
              <a:defRPr sz="10400"/>
            </a:lvl1pPr>
            <a:lvl2pPr marL="1472565" indent="0">
              <a:buNone/>
              <a:defRPr sz="9000"/>
            </a:lvl2pPr>
            <a:lvl3pPr marL="2945130" indent="0">
              <a:buNone/>
              <a:defRPr sz="7700"/>
            </a:lvl3pPr>
            <a:lvl4pPr marL="4417695" indent="0">
              <a:buNone/>
              <a:defRPr sz="6400"/>
            </a:lvl4pPr>
            <a:lvl5pPr marL="5890260" indent="0">
              <a:buNone/>
              <a:defRPr sz="6400"/>
            </a:lvl5pPr>
            <a:lvl6pPr marL="7362825" indent="0">
              <a:buNone/>
              <a:defRPr sz="6400"/>
            </a:lvl6pPr>
            <a:lvl7pPr marL="8835390" indent="0">
              <a:buNone/>
              <a:defRPr sz="6400"/>
            </a:lvl7pPr>
            <a:lvl8pPr marL="10307955" indent="0">
              <a:buNone/>
              <a:defRPr sz="6400"/>
            </a:lvl8pPr>
            <a:lvl9pPr marL="11780520" indent="0">
              <a:buNone/>
              <a:defRPr sz="6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931" y="16738143"/>
            <a:ext cx="18146078" cy="2509977"/>
          </a:xfrm>
        </p:spPr>
        <p:txBody>
          <a:bodyPr/>
          <a:lstStyle>
            <a:lvl1pPr marL="0" indent="0">
              <a:buNone/>
              <a:defRPr sz="4500"/>
            </a:lvl1pPr>
            <a:lvl2pPr marL="1472565" indent="0">
              <a:buNone/>
              <a:defRPr sz="3800"/>
            </a:lvl2pPr>
            <a:lvl3pPr marL="2945130" indent="0">
              <a:buNone/>
              <a:defRPr sz="3300"/>
            </a:lvl3pPr>
            <a:lvl4pPr marL="4417695" indent="0">
              <a:buNone/>
              <a:defRPr sz="2900"/>
            </a:lvl4pPr>
            <a:lvl5pPr marL="5890260" indent="0">
              <a:buNone/>
              <a:defRPr sz="2900"/>
            </a:lvl5pPr>
            <a:lvl6pPr marL="7362825" indent="0">
              <a:buNone/>
              <a:defRPr sz="2900"/>
            </a:lvl6pPr>
            <a:lvl7pPr marL="8835390" indent="0">
              <a:buNone/>
              <a:defRPr sz="2900"/>
            </a:lvl7pPr>
            <a:lvl8pPr marL="10307955" indent="0">
              <a:buNone/>
              <a:defRPr sz="2900"/>
            </a:lvl8pPr>
            <a:lvl9pPr marL="11780520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173" y="856463"/>
            <a:ext cx="27219117" cy="3564467"/>
          </a:xfrm>
          <a:prstGeom prst="rect">
            <a:avLst/>
          </a:prstGeom>
        </p:spPr>
        <p:txBody>
          <a:bodyPr vert="horz" lIns="294506" tIns="147263" rIns="294506" bIns="14726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3" y="4990258"/>
            <a:ext cx="27219117" cy="14114299"/>
          </a:xfrm>
          <a:prstGeom prst="rect">
            <a:avLst/>
          </a:prstGeom>
        </p:spPr>
        <p:txBody>
          <a:bodyPr vert="horz" lIns="294506" tIns="147263" rIns="294506" bIns="1472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173" y="19822397"/>
            <a:ext cx="7056808" cy="1138649"/>
          </a:xfrm>
          <a:prstGeom prst="rect">
            <a:avLst/>
          </a:prstGeom>
        </p:spPr>
        <p:txBody>
          <a:bodyPr vert="horz" lIns="294506" tIns="147263" rIns="294506" bIns="147263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3A22-F38F-43ED-ABEF-5D4A7A2F0F97}" type="datetimeFigureOut">
              <a:rPr lang="en-US" smtClean="0"/>
              <a:t>2025-06-12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3183" y="19822397"/>
            <a:ext cx="9577097" cy="1138649"/>
          </a:xfrm>
          <a:prstGeom prst="rect">
            <a:avLst/>
          </a:prstGeom>
        </p:spPr>
        <p:txBody>
          <a:bodyPr vert="horz" lIns="294506" tIns="147263" rIns="294506" bIns="147263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4482" y="19822397"/>
            <a:ext cx="7056808" cy="1138649"/>
          </a:xfrm>
          <a:prstGeom prst="rect">
            <a:avLst/>
          </a:prstGeom>
        </p:spPr>
        <p:txBody>
          <a:bodyPr vert="horz" lIns="294506" tIns="147263" rIns="294506" bIns="147263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3B8C-A0A1-4304-B359-E76BDF2C82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513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4265" indent="-1104265" algn="l" defTabSz="2945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392680" indent="-920115" algn="l" defTabSz="2945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1095" indent="-735965" algn="l" defTabSz="2945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53660" indent="-735965" algn="l" defTabSz="2945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26225" indent="-735965" algn="l" defTabSz="2945130" rtl="0" eaLnBrk="1" latinLnBrk="0" hangingPunct="1">
        <a:spcBef>
          <a:spcPct val="20000"/>
        </a:spcBef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98790" indent="-735965" algn="l" defTabSz="2945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71355" indent="-735965" algn="l" defTabSz="2945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43920" indent="-735965" algn="l" defTabSz="2945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16485" indent="-735965" algn="l" defTabSz="2945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451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2565" algn="l" defTabSz="29451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5130" algn="l" defTabSz="29451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17695" algn="l" defTabSz="29451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90260" algn="l" defTabSz="29451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62825" algn="l" defTabSz="29451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35390" algn="l" defTabSz="29451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07955" algn="l" defTabSz="29451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80520" algn="l" defTabSz="29451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max.github.io/bezierinfo/" TargetMode="Externa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github.com/hiroshiba/q5" TargetMode="Externa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jpg"/><Relationship Id="rId1" Type="http://schemas.openxmlformats.org/officeDocument/2006/relationships/tags" Target="../tags/tag1.xml"/><Relationship Id="rId6" Type="http://schemas.openxmlformats.org/officeDocument/2006/relationships/hyperlink" Target="https://developer.chrome.com/docs/capabilities/serial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store.arduino.cc/products/arduino-nano" TargetMode="External"/><Relationship Id="rId1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hyperlink" Target="https://docs.arduino.cc/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0243463" cy="3168415"/>
          </a:xfrm>
          <a:prstGeom prst="rect">
            <a:avLst/>
          </a:prstGeom>
          <a:solidFill>
            <a:srgbClr val="433A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184" tIns="33092" rIns="66184" bIns="3309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8457" y="4646906"/>
            <a:ext cx="6678412" cy="154343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6184" tIns="33092" rIns="66184" bIns="33092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963415" y="4646906"/>
            <a:ext cx="6678412" cy="15446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6184" tIns="33092" rIns="66184" bIns="33092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425446" y="4635258"/>
            <a:ext cx="6678412" cy="15446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6184" tIns="33092" rIns="66184" bIns="33092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45119" y="4597400"/>
            <a:ext cx="6678412" cy="15483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6184" tIns="33092" rIns="66184" bIns="33092"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0" y="3564467"/>
            <a:ext cx="30243463" cy="99013"/>
          </a:xfrm>
          <a:prstGeom prst="line">
            <a:avLst/>
          </a:prstGeom>
          <a:ln w="161925">
            <a:solidFill>
              <a:srgbClr val="222C8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86931" y="478118"/>
            <a:ext cx="23545800" cy="915974"/>
          </a:xfrm>
          <a:prstGeom prst="rect">
            <a:avLst/>
          </a:prstGeom>
          <a:noFill/>
        </p:spPr>
        <p:txBody>
          <a:bodyPr wrap="square" lIns="66184" tIns="33092" rIns="66184" bIns="33092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tr-TR" sz="6900" b="1" dirty="0">
                <a:solidFill>
                  <a:schemeClr val="bg1"/>
                </a:solidFill>
              </a:rPr>
              <a:t>Kuramoto Modeline Dayalı Etkileşimli Parçacık Simülasyonu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57900" y="1697789"/>
            <a:ext cx="18284031" cy="1421047"/>
          </a:xfrm>
          <a:prstGeom prst="rect">
            <a:avLst/>
          </a:prstGeom>
          <a:noFill/>
        </p:spPr>
        <p:txBody>
          <a:bodyPr wrap="square" lIns="66184" tIns="33092" rIns="66184" bIns="33092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3900" b="1" noProof="1">
                <a:solidFill>
                  <a:schemeClr val="bg1"/>
                </a:solidFill>
              </a:rPr>
              <a:t>Proje Ekibi: </a:t>
            </a:r>
            <a:r>
              <a:rPr lang="tr-TR" sz="3900" noProof="1">
                <a:solidFill>
                  <a:schemeClr val="bg1"/>
                </a:solidFill>
              </a:rPr>
              <a:t>Onat Saygı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3900" b="1" noProof="1">
                <a:solidFill>
                  <a:schemeClr val="bg1"/>
                </a:solidFill>
              </a:rPr>
              <a:t>Danışman: Prof. Dr. Murat Erşen Berberler</a:t>
            </a:r>
            <a:endParaRPr lang="tr-TR" sz="3900" noProof="1">
              <a:solidFill>
                <a:schemeClr val="bg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33413"/>
              </p:ext>
            </p:extLst>
          </p:nvPr>
        </p:nvGraphicFramePr>
        <p:xfrm>
          <a:off x="882604" y="4906669"/>
          <a:ext cx="6120701" cy="33160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2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tr-TR" sz="3500" dirty="0"/>
                        <a:t>Amaç</a:t>
                      </a:r>
                      <a:endParaRPr lang="en-US" sz="3500" dirty="0"/>
                    </a:p>
                  </a:txBody>
                  <a:tcPr marL="72008" marR="72008" marT="29704" marB="29704">
                    <a:solidFill>
                      <a:srgbClr val="433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204">
                <a:tc>
                  <a:txBody>
                    <a:bodyPr/>
                    <a:lstStyle/>
                    <a:p>
                      <a:pPr algn="just"/>
                      <a:r>
                        <a:rPr lang="tr-TR" sz="2400" baseline="0" noProof="0" dirty="0"/>
                        <a:t>Projenin amacı bilgisayar bilimlerinden faydalanarak merak duygusunu tetikleyen etkileşimli bir kavramsal sanat </a:t>
                      </a:r>
                      <a:r>
                        <a:rPr lang="tr-TR" sz="2400" baseline="0" noProof="0"/>
                        <a:t>yerleştirmesi yapmaktır</a:t>
                      </a:r>
                      <a:r>
                        <a:rPr lang="tr-TR" sz="2400" baseline="0" noProof="0" dirty="0"/>
                        <a:t>.</a:t>
                      </a:r>
                      <a:endParaRPr lang="en-US" sz="2400" noProof="0" dirty="0"/>
                    </a:p>
                  </a:txBody>
                  <a:tcPr marL="72008" marR="72008" marT="29704" marB="29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45892"/>
              </p:ext>
            </p:extLst>
          </p:nvPr>
        </p:nvGraphicFramePr>
        <p:xfrm>
          <a:off x="856854" y="8618138"/>
          <a:ext cx="6172200" cy="39287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30">
                <a:tc>
                  <a:txBody>
                    <a:bodyPr/>
                    <a:lstStyle/>
                    <a:p>
                      <a:pPr marL="0" marR="0" indent="0" algn="ctr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3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Hedefler»</a:t>
                      </a:r>
                      <a:endParaRPr lang="en-US" sz="3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8" marR="72008" marT="29704" marB="29704">
                    <a:solidFill>
                      <a:srgbClr val="433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802">
                <a:tc>
                  <a:txBody>
                    <a:bodyPr/>
                    <a:lstStyle/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23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Kolayca anlaşılabilir olması</a:t>
                      </a:r>
                      <a:br>
                        <a:rPr lang="tr-TR" sz="23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23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Estetik zevk uyandırması</a:t>
                      </a:r>
                    </a:p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23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Kolayca yerleştirilebilir olması</a:t>
                      </a:r>
                    </a:p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23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Stabil çalışması</a:t>
                      </a:r>
                    </a:p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23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Bakım yada güncelleme gerektirmemesi</a:t>
                      </a:r>
                    </a:p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r-TR" sz="23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r-TR" sz="23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3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8" marR="72008" marT="29704" marB="29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242271" y="4906668"/>
          <a:ext cx="6120701" cy="147334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2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8243">
                <a:tc>
                  <a:txBody>
                    <a:bodyPr/>
                    <a:lstStyle/>
                    <a:p>
                      <a:pPr marL="0" algn="ctr" defTabSz="2945130" rtl="0" eaLnBrk="1" latinLnBrk="0" hangingPunct="1"/>
                      <a:r>
                        <a:rPr lang="tr-TR" sz="3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Tasarım</a:t>
                      </a:r>
                      <a:endParaRPr lang="en-US" sz="3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8" marR="72008" marT="29704" marB="29704">
                    <a:solidFill>
                      <a:srgbClr val="433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5230">
                <a:tc>
                  <a:txBody>
                    <a:bodyPr/>
                    <a:lstStyle/>
                    <a:p>
                      <a:pPr algn="just"/>
                      <a:endParaRPr lang="tr-TR" sz="2300" baseline="0" dirty="0"/>
                    </a:p>
                    <a:p>
                      <a:pPr algn="just"/>
                      <a:endParaRPr lang="en-US" sz="2300" dirty="0"/>
                    </a:p>
                    <a:p>
                      <a:pPr algn="just"/>
                      <a:endParaRPr lang="en-US" sz="2300" dirty="0"/>
                    </a:p>
                    <a:p>
                      <a:pPr algn="just"/>
                      <a:endParaRPr lang="en-US" sz="2300" dirty="0"/>
                    </a:p>
                    <a:p>
                      <a:pPr algn="just"/>
                      <a:endParaRPr lang="en-US" sz="2300" dirty="0"/>
                    </a:p>
                    <a:p>
                      <a:pPr algn="just"/>
                      <a:endParaRPr lang="tr-TR" sz="2300" dirty="0"/>
                    </a:p>
                    <a:p>
                      <a:pPr algn="just"/>
                      <a:endParaRPr lang="tr-TR" sz="2300" dirty="0"/>
                    </a:p>
                    <a:p>
                      <a:pPr algn="just"/>
                      <a:endParaRPr lang="tr-TR" sz="2300" dirty="0"/>
                    </a:p>
                    <a:p>
                      <a:pPr algn="just"/>
                      <a:endParaRPr lang="tr-TR" sz="2300" dirty="0"/>
                    </a:p>
                    <a:p>
                      <a:pPr algn="just"/>
                      <a:endParaRPr lang="tr-TR" sz="2300" dirty="0"/>
                    </a:p>
                    <a:p>
                      <a:pPr algn="just"/>
                      <a:endParaRPr lang="tr-TR" sz="2300" dirty="0"/>
                    </a:p>
                    <a:p>
                      <a:pPr algn="just"/>
                      <a:endParaRPr lang="tr-TR" sz="2300" dirty="0"/>
                    </a:p>
                    <a:p>
                      <a:pPr algn="just"/>
                      <a:endParaRPr lang="tr-TR" sz="2300" dirty="0"/>
                    </a:p>
                    <a:p>
                      <a:pPr algn="just"/>
                      <a:endParaRPr lang="en-US" altLang="en-US" sz="2300" dirty="0"/>
                    </a:p>
                    <a:p>
                      <a:pPr algn="just"/>
                      <a:endParaRPr lang="tr-TR" sz="2300" dirty="0"/>
                    </a:p>
                    <a:p>
                      <a:pPr algn="just"/>
                      <a:endParaRPr lang="tr-TR" sz="2300" dirty="0"/>
                    </a:p>
                  </a:txBody>
                  <a:tcPr marL="72008" marR="72008" marT="29704" marB="2970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7075368"/>
              </p:ext>
            </p:extLst>
          </p:nvPr>
        </p:nvGraphicFramePr>
        <p:xfrm>
          <a:off x="23124160" y="4906645"/>
          <a:ext cx="6120765" cy="8509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2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7870">
                <a:tc>
                  <a:txBody>
                    <a:bodyPr/>
                    <a:lstStyle/>
                    <a:p>
                      <a:pPr algn="ctr"/>
                      <a:r>
                        <a:rPr lang="tr-TR" sz="3500" dirty="0"/>
                        <a:t>Sonuç ve Öneriler</a:t>
                      </a:r>
                      <a:endParaRPr lang="en-US" sz="3500" dirty="0"/>
                    </a:p>
                  </a:txBody>
                  <a:tcPr marL="72008" marR="72008" marT="29704" marB="29704">
                    <a:solidFill>
                      <a:srgbClr val="433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1130">
                <a:tc>
                  <a:txBody>
                    <a:bodyPr/>
                    <a:lstStyle/>
                    <a:p>
                      <a:pPr marL="0" marR="0" lvl="0" indent="0" algn="just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err="1"/>
                        <a:t>Proje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 err="1"/>
                        <a:t>Bayetav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Vakf</a:t>
                      </a:r>
                      <a:r>
                        <a:rPr lang="" altLang="en-US" sz="2000" dirty="0"/>
                        <a:t>ı</a:t>
                      </a:r>
                      <a:r>
                        <a:rPr lang="en-US" altLang="en-US" sz="2000" dirty="0"/>
                        <a:t>’n</a:t>
                      </a:r>
                      <a:r>
                        <a:rPr lang="" altLang="en-US" sz="2000" dirty="0"/>
                        <a:t>ı</a:t>
                      </a:r>
                      <a:r>
                        <a:rPr lang="en-US" altLang="en-US" sz="2000" dirty="0"/>
                        <a:t>n Gen</a:t>
                      </a:r>
                      <a:r>
                        <a:rPr lang="" altLang="en-US" sz="2000" dirty="0"/>
                        <a:t>ç</a:t>
                      </a:r>
                      <a:r>
                        <a:rPr lang="en-US" altLang="en-US" sz="2000" dirty="0"/>
                        <a:t> Sanat</a:t>
                      </a:r>
                      <a:r>
                        <a:rPr lang="" altLang="en-US" sz="2000" dirty="0"/>
                        <a:t>çı</a:t>
                      </a:r>
                      <a:r>
                        <a:rPr lang="en-US" altLang="en-US" sz="2000" dirty="0"/>
                        <a:t>lar </a:t>
                      </a:r>
                      <a:r>
                        <a:rPr lang="en-US" altLang="en-US" sz="2000" dirty="0" err="1"/>
                        <a:t>Projesi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kapsam</a:t>
                      </a:r>
                      <a:r>
                        <a:rPr lang="" altLang="en-US" sz="2000" dirty="0"/>
                        <a:t>ı</a:t>
                      </a:r>
                      <a:r>
                        <a:rPr lang="en-US" altLang="en-US" sz="2000" dirty="0" err="1"/>
                        <a:t>nda</a:t>
                      </a:r>
                      <a:r>
                        <a:rPr lang="en-US" altLang="en-US" sz="2000" dirty="0"/>
                        <a:t> ger</a:t>
                      </a:r>
                      <a:r>
                        <a:rPr lang="" altLang="en-US" sz="2000" dirty="0"/>
                        <a:t>ç</a:t>
                      </a:r>
                      <a:r>
                        <a:rPr lang="en-US" altLang="en-US" sz="2000" dirty="0" err="1"/>
                        <a:t>ekle</a:t>
                      </a:r>
                      <a:r>
                        <a:rPr lang="" altLang="en-US" sz="2000" dirty="0"/>
                        <a:t>ş</a:t>
                      </a:r>
                      <a:r>
                        <a:rPr lang="en-US" altLang="en-US" sz="2000" dirty="0" err="1"/>
                        <a:t>tirilen</a:t>
                      </a:r>
                      <a:r>
                        <a:rPr lang="en-US" altLang="en-US" sz="2000" dirty="0"/>
                        <a:t> 2025 Alt</a:t>
                      </a:r>
                      <a:r>
                        <a:rPr lang="" altLang="en-US" sz="2000" dirty="0"/>
                        <a:t>ı</a:t>
                      </a:r>
                      <a:r>
                        <a:rPr lang="en-US" altLang="en-US" sz="2000" dirty="0"/>
                        <a:t> </a:t>
                      </a:r>
                      <a:r>
                        <a:rPr lang="" altLang="en-US" sz="2000" dirty="0"/>
                        <a:t>Ü</a:t>
                      </a:r>
                      <a:r>
                        <a:rPr lang="en-US" altLang="en-US" sz="2000" dirty="0" err="1"/>
                        <a:t>stü</a:t>
                      </a:r>
                      <a:r>
                        <a:rPr lang="en-US" altLang="en-US" sz="2000" dirty="0"/>
                        <a:t> </a:t>
                      </a:r>
                      <a:r>
                        <a:rPr lang="" altLang="en-US" sz="2000" dirty="0"/>
                        <a:t>İ</a:t>
                      </a:r>
                      <a:r>
                        <a:rPr lang="en-US" altLang="en-US" sz="2000" dirty="0" err="1"/>
                        <a:t>zmir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sergisinde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sunulmu</a:t>
                      </a:r>
                      <a:r>
                        <a:rPr lang="" altLang="en-US" sz="2000" dirty="0"/>
                        <a:t>ş</a:t>
                      </a:r>
                      <a:r>
                        <a:rPr lang="en-US" altLang="en-US" sz="2000" dirty="0"/>
                        <a:t>tur.</a:t>
                      </a:r>
                      <a:endParaRPr lang="tr-TR" altLang="en-US" sz="2000" noProof="0" dirty="0"/>
                    </a:p>
                    <a:p>
                      <a:pPr algn="just"/>
                      <a:r>
                        <a:rPr lang="en-US" altLang="en-US" sz="2000" noProof="0" dirty="0"/>
                        <a:t>Eser, sergide büyük ilgi görmü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 ve her ya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tan izleyici taraf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ndan ilgiyle kar</a:t>
                      </a:r>
                      <a:r>
                        <a:rPr lang="" altLang="en-US" sz="2000" noProof="0" dirty="0"/>
                        <a:t>şı</a:t>
                      </a:r>
                      <a:r>
                        <a:rPr lang="en-US" altLang="en-US" sz="2000" noProof="0" dirty="0"/>
                        <a:t>lanm</a:t>
                      </a:r>
                      <a:r>
                        <a:rPr lang="" altLang="en-US" sz="2000" noProof="0" dirty="0"/>
                        <a:t>ış</a:t>
                      </a:r>
                      <a:r>
                        <a:rPr lang="en-US" altLang="en-US" sz="2000" noProof="0" dirty="0"/>
                        <a:t>t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r. Özellikle sosyal bilimler alan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ndan gelen izleyiciler taraf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ndan be</a:t>
                      </a:r>
                      <a:r>
                        <a:rPr lang="" altLang="en-US" sz="2000" noProof="0" dirty="0"/>
                        <a:t>ğ</a:t>
                      </a:r>
                      <a:r>
                        <a:rPr lang="en-US" altLang="en-US" sz="2000" noProof="0" dirty="0"/>
                        <a:t>eniyle kar</a:t>
                      </a:r>
                      <a:r>
                        <a:rPr lang="" altLang="en-US" sz="2000" noProof="0" dirty="0"/>
                        <a:t>şı</a:t>
                      </a:r>
                      <a:r>
                        <a:rPr lang="en-US" altLang="en-US" sz="2000" noProof="0" dirty="0"/>
                        <a:t>lanm</a:t>
                      </a:r>
                      <a:r>
                        <a:rPr lang="" altLang="en-US" sz="2000" noProof="0" dirty="0"/>
                        <a:t>ış</a:t>
                      </a:r>
                      <a:r>
                        <a:rPr lang="en-US" altLang="en-US" sz="2000" noProof="0" dirty="0"/>
                        <a:t>; </a:t>
                      </a:r>
                      <a:r>
                        <a:rPr lang="" altLang="en-US" sz="2000" noProof="0" dirty="0"/>
                        <a:t>ç</a:t>
                      </a:r>
                      <a:r>
                        <a:rPr lang="en-US" altLang="en-US" sz="2000" noProof="0" dirty="0"/>
                        <a:t>e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itli toplumsal yap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 teorilerine dair ba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ar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l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 bir görsel temsil sundu</a:t>
                      </a:r>
                      <a:r>
                        <a:rPr lang="" altLang="en-US" sz="2000" noProof="0" dirty="0"/>
                        <a:t>ğ</a:t>
                      </a:r>
                      <a:r>
                        <a:rPr lang="en-US" altLang="en-US" sz="2000" noProof="0" dirty="0"/>
                        <a:t>u ve hatta derslerde kullan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labilecek nitelikte oldu</a:t>
                      </a:r>
                      <a:r>
                        <a:rPr lang="" altLang="en-US" sz="2000" noProof="0" dirty="0"/>
                        <a:t>ğ</a:t>
                      </a:r>
                      <a:r>
                        <a:rPr lang="en-US" altLang="en-US" sz="2000" noProof="0" dirty="0"/>
                        <a:t>u ifade edilmi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tir. Akademisyenler ve sanat</a:t>
                      </a:r>
                      <a:r>
                        <a:rPr lang="" altLang="en-US" sz="2000" noProof="0" dirty="0"/>
                        <a:t>çı</a:t>
                      </a:r>
                      <a:r>
                        <a:rPr lang="en-US" altLang="en-US" sz="2000" noProof="0" dirty="0"/>
                        <a:t>lar taraf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ndan ise kavramsal derinli</a:t>
                      </a:r>
                      <a:r>
                        <a:rPr lang="" altLang="en-US" sz="2000" noProof="0" dirty="0"/>
                        <a:t>ğ</a:t>
                      </a:r>
                      <a:r>
                        <a:rPr lang="en-US" altLang="en-US" sz="2000" noProof="0" dirty="0"/>
                        <a:t>i yüksek ve dü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ündürücü bulunmu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tur.</a:t>
                      </a:r>
                    </a:p>
                    <a:p>
                      <a:pPr algn="just"/>
                      <a:endParaRPr lang="en-US" altLang="en-US" sz="2000" noProof="0" dirty="0"/>
                    </a:p>
                    <a:p>
                      <a:pPr algn="just"/>
                      <a:r>
                        <a:rPr lang="en-US" altLang="en-US" sz="2000" noProof="0" dirty="0"/>
                        <a:t>Yap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lan optimizasyon </a:t>
                      </a:r>
                      <a:r>
                        <a:rPr lang="" altLang="en-US" sz="2000" noProof="0" dirty="0"/>
                        <a:t>ç</a:t>
                      </a:r>
                      <a:r>
                        <a:rPr lang="en-US" altLang="en-US" sz="2000" noProof="0" dirty="0"/>
                        <a:t>al</a:t>
                      </a:r>
                      <a:r>
                        <a:rPr lang="" altLang="en-US" sz="2000" noProof="0" dirty="0"/>
                        <a:t>ış</a:t>
                      </a:r>
                      <a:r>
                        <a:rPr lang="en-US" altLang="en-US" sz="2000" noProof="0" dirty="0"/>
                        <a:t>malar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 sayesinde, eser dü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ük donan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ml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 bir sistem olan Intel i5-8250U i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lemcili bir bilgisayarda, ba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lang</a:t>
                      </a:r>
                      <a:r>
                        <a:rPr lang="" altLang="en-US" sz="2000" noProof="0" dirty="0"/>
                        <a:t>ıç</a:t>
                      </a:r>
                      <a:r>
                        <a:rPr lang="en-US" altLang="en-US" sz="2000" noProof="0" dirty="0"/>
                        <a:t>ta 9 FPS olan performans 57 FPS’e </a:t>
                      </a:r>
                      <a:r>
                        <a:rPr lang="" altLang="en-US" sz="2000" noProof="0" dirty="0"/>
                        <a:t>çı</a:t>
                      </a:r>
                      <a:r>
                        <a:rPr lang="en-US" altLang="en-US" sz="2000" noProof="0" dirty="0"/>
                        <a:t>kar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larak ger</a:t>
                      </a:r>
                      <a:r>
                        <a:rPr lang="" altLang="en-US" sz="2000" noProof="0" dirty="0"/>
                        <a:t>ç</a:t>
                      </a:r>
                      <a:r>
                        <a:rPr lang="en-US" altLang="en-US" sz="2000" noProof="0" dirty="0"/>
                        <a:t>ek zamanl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 etkile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im sa</a:t>
                      </a:r>
                      <a:r>
                        <a:rPr lang="" altLang="en-US" sz="2000" noProof="0" dirty="0"/>
                        <a:t>ğ</a:t>
                      </a:r>
                      <a:r>
                        <a:rPr lang="en-US" altLang="en-US" sz="2000" noProof="0" dirty="0"/>
                        <a:t>layacak seviyeye ula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t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r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lm</a:t>
                      </a:r>
                      <a:r>
                        <a:rPr lang="" altLang="en-US" sz="2000" noProof="0" dirty="0"/>
                        <a:t>ış</a:t>
                      </a:r>
                      <a:r>
                        <a:rPr lang="en-US" altLang="en-US" sz="2000" noProof="0" dirty="0"/>
                        <a:t>t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r.</a:t>
                      </a:r>
                      <a:endParaRPr lang="tr-TR" altLang="en-US" sz="2000" noProof="0" dirty="0"/>
                    </a:p>
                    <a:p>
                      <a:pPr algn="just"/>
                      <a:endParaRPr lang="en-US" altLang="en-US" sz="2000" noProof="0" dirty="0"/>
                    </a:p>
                    <a:p>
                      <a:pPr algn="just"/>
                      <a:r>
                        <a:rPr lang="en-US" altLang="en-US" sz="2000" noProof="0" dirty="0"/>
                        <a:t>Projenin bir sonraki a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amas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 olarak, MIDI protokolüyle uyumlu giri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/</a:t>
                      </a:r>
                      <a:r>
                        <a:rPr lang="" altLang="en-US" sz="2000" noProof="0" dirty="0"/>
                        <a:t>çı</a:t>
                      </a:r>
                      <a:r>
                        <a:rPr lang="en-US" altLang="en-US" sz="2000" noProof="0" dirty="0"/>
                        <a:t>k</a:t>
                      </a:r>
                      <a:r>
                        <a:rPr lang="" altLang="en-US" sz="2000" noProof="0" dirty="0"/>
                        <a:t>ış</a:t>
                      </a:r>
                      <a:r>
                        <a:rPr lang="en-US" altLang="en-US" sz="2000" noProof="0" dirty="0"/>
                        <a:t>lar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n entegrasyonu planlanmaktad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r. Bu sayede eser, müzikle senkronize bir 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ekilde </a:t>
                      </a:r>
                      <a:r>
                        <a:rPr lang="" altLang="en-US" sz="2000" noProof="0" dirty="0"/>
                        <a:t>ç</a:t>
                      </a:r>
                      <a:r>
                        <a:rPr lang="en-US" altLang="en-US" sz="2000" noProof="0" dirty="0"/>
                        <a:t>al</a:t>
                      </a:r>
                      <a:r>
                        <a:rPr lang="" altLang="en-US" sz="2000" noProof="0" dirty="0"/>
                        <a:t>ış</a:t>
                      </a:r>
                      <a:r>
                        <a:rPr lang="en-US" altLang="en-US" sz="2000" noProof="0" dirty="0"/>
                        <a:t>arak izleyiciye görsel-i</a:t>
                      </a:r>
                      <a:r>
                        <a:rPr lang="" altLang="en-US" sz="2000" noProof="0" dirty="0"/>
                        <a:t>ş</a:t>
                      </a:r>
                      <a:r>
                        <a:rPr lang="en-US" altLang="en-US" sz="2000" noProof="0" dirty="0"/>
                        <a:t>itsel bütünlüklü bir deneyim sunacakt</a:t>
                      </a:r>
                      <a:r>
                        <a:rPr lang="" altLang="en-US" sz="2000" noProof="0" dirty="0"/>
                        <a:t>ı</a:t>
                      </a:r>
                      <a:r>
                        <a:rPr lang="en-US" altLang="en-US" sz="2000" noProof="0" dirty="0"/>
                        <a:t>r.</a:t>
                      </a:r>
                    </a:p>
                  </a:txBody>
                  <a:tcPr marL="72008" marR="72008" marT="29704" marB="29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36253"/>
              </p:ext>
            </p:extLst>
          </p:nvPr>
        </p:nvGraphicFramePr>
        <p:xfrm>
          <a:off x="15704301" y="4906668"/>
          <a:ext cx="6120701" cy="147334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2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648">
                <a:tc>
                  <a:txBody>
                    <a:bodyPr/>
                    <a:lstStyle/>
                    <a:p>
                      <a:pPr algn="ctr"/>
                      <a:r>
                        <a:rPr lang="tr-TR" sz="2300" dirty="0"/>
                        <a:t>Uygulama</a:t>
                      </a:r>
                      <a:endParaRPr lang="en-US" sz="2300" dirty="0"/>
                    </a:p>
                  </a:txBody>
                  <a:tcPr marL="72008" marR="72008" marT="29704" marB="29704">
                    <a:solidFill>
                      <a:srgbClr val="433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825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2300" dirty="0" err="1"/>
                        <a:t>Uygulama</a:t>
                      </a:r>
                      <a:r>
                        <a:rPr lang="en-US" altLang="en-US" sz="2300" dirty="0"/>
                        <a:t>, p5.js kütüphanesi kullan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larak JavaScript diliyle geli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tirilmi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tir. Uygulama, herhangi bir web sunucusu gerektirmeksizin taray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c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da yerel olarak </a:t>
                      </a:r>
                      <a:r>
                        <a:rPr lang="" altLang="en-US" sz="2300" dirty="0"/>
                        <a:t>ç</a:t>
                      </a:r>
                      <a:r>
                        <a:rPr lang="en-US" altLang="en-US" sz="2300" dirty="0"/>
                        <a:t>al</a:t>
                      </a:r>
                      <a:r>
                        <a:rPr lang="" altLang="en-US" sz="2300" dirty="0"/>
                        <a:t>ış</a:t>
                      </a:r>
                      <a:r>
                        <a:rPr lang="en-US" altLang="en-US" sz="2300" dirty="0"/>
                        <a:t>acak 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ekilde yap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land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r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lm</a:t>
                      </a:r>
                      <a:r>
                        <a:rPr lang="" altLang="en-US" sz="2300" dirty="0"/>
                        <a:t>ış</a:t>
                      </a:r>
                      <a:r>
                        <a:rPr lang="en-US" altLang="en-US" sz="2300" dirty="0"/>
                        <a:t>t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r. Sistem, USB üzerinden ba</a:t>
                      </a:r>
                      <a:r>
                        <a:rPr lang="" altLang="en-US" sz="2300" dirty="0"/>
                        <a:t>ğ</a:t>
                      </a:r>
                      <a:r>
                        <a:rPr lang="en-US" altLang="en-US" sz="2300" dirty="0"/>
                        <a:t>lanan </a:t>
                      </a:r>
                      <a:r>
                        <a:rPr lang="" altLang="en-US" sz="2300" dirty="0"/>
                        <a:t>ç</a:t>
                      </a:r>
                      <a:r>
                        <a:rPr lang="en-US" altLang="en-US" sz="2300" dirty="0"/>
                        <a:t>evresel donan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m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 otomatik olarak tan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ma özelli</a:t>
                      </a:r>
                      <a:r>
                        <a:rPr lang="" altLang="en-US" sz="2300" dirty="0"/>
                        <a:t>ğ</a:t>
                      </a:r>
                      <a:r>
                        <a:rPr lang="en-US" altLang="en-US" sz="2300" dirty="0"/>
                        <a:t>ine sahiptir; bu sayede kurulum a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amas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nda minimum teknik müdahale ile devreye al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 err="1"/>
                        <a:t>nabilmektedir</a:t>
                      </a:r>
                      <a:r>
                        <a:rPr lang="en-US" altLang="en-US" sz="2300" dirty="0"/>
                        <a:t>.</a:t>
                      </a:r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endParaRPr lang="tr-TR" altLang="en-US" sz="2300" dirty="0"/>
                    </a:p>
                    <a:p>
                      <a:pPr algn="just"/>
                      <a:r>
                        <a:rPr lang="en-US" altLang="en-US" sz="2300" dirty="0" err="1"/>
                        <a:t>Yürütme</a:t>
                      </a:r>
                      <a:r>
                        <a:rPr lang="en-US" altLang="en-US" sz="2300" dirty="0"/>
                        <a:t> ortam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, Windows 11 i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letim sistemine sahip, AMD Ryzen i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lemcili bir bilgisayard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r. Uygulama, karanl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k bir ortamda projeksiyon cihaz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 ile mekâna yans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t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lm</a:t>
                      </a:r>
                      <a:r>
                        <a:rPr lang="" altLang="en-US" sz="2300" dirty="0"/>
                        <a:t>ış</a:t>
                      </a:r>
                      <a:r>
                        <a:rPr lang="en-US" altLang="en-US" sz="2300" dirty="0"/>
                        <a:t> ve izleyici etkile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imine a</a:t>
                      </a:r>
                      <a:r>
                        <a:rPr lang="" altLang="en-US" sz="2300" dirty="0"/>
                        <a:t>çı</a:t>
                      </a:r>
                      <a:r>
                        <a:rPr lang="en-US" altLang="en-US" sz="2300" dirty="0"/>
                        <a:t>k hale getirilmi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tir.</a:t>
                      </a:r>
                    </a:p>
                    <a:p>
                      <a:pPr algn="just"/>
                      <a:endParaRPr lang="en-US" altLang="en-US" sz="2300" dirty="0"/>
                    </a:p>
                    <a:p>
                      <a:pPr algn="just"/>
                      <a:r>
                        <a:rPr lang="en-US" altLang="en-US" sz="2300" dirty="0"/>
                        <a:t>Kullan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c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 etkile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imi, sekiz potansiyometreden olu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an fiziksel bir kontrol paneli arac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l</a:t>
                      </a:r>
                      <a:r>
                        <a:rPr lang="" altLang="en-US" sz="2300" dirty="0"/>
                        <a:t>ığı</a:t>
                      </a:r>
                      <a:r>
                        <a:rPr lang="en-US" altLang="en-US" sz="2300" dirty="0"/>
                        <a:t>yla sa</a:t>
                      </a:r>
                      <a:r>
                        <a:rPr lang="" altLang="en-US" sz="2300" dirty="0"/>
                        <a:t>ğ</a:t>
                      </a:r>
                      <a:r>
                        <a:rPr lang="en-US" altLang="en-US" sz="2300" dirty="0"/>
                        <a:t>lanmaktad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r. Bu panel, seri ileti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im protokolü (UART) üzerinden bir Arduino Nano mikrodenetleyicisine ba</a:t>
                      </a:r>
                      <a:r>
                        <a:rPr lang="" altLang="en-US" sz="2300" dirty="0"/>
                        <a:t>ğ</a:t>
                      </a:r>
                      <a:r>
                        <a:rPr lang="en-US" altLang="en-US" sz="2300" dirty="0"/>
                        <a:t>lanm</a:t>
                      </a:r>
                      <a:r>
                        <a:rPr lang="" altLang="en-US" sz="2300" dirty="0"/>
                        <a:t>ış</a:t>
                      </a:r>
                      <a:r>
                        <a:rPr lang="en-US" altLang="en-US" sz="2300" dirty="0"/>
                        <a:t>t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r. Arduino, analog giri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lerden (ADC) okunan verileri dijitalle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tirerek, taray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c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ya ger</a:t>
                      </a:r>
                      <a:r>
                        <a:rPr lang="" altLang="en-US" sz="2300" dirty="0"/>
                        <a:t>ç</a:t>
                      </a:r>
                      <a:r>
                        <a:rPr lang="en-US" altLang="en-US" sz="2300" dirty="0"/>
                        <a:t>ek zamanl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 olarak aktarmaktad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r. Taray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c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 taraf</a:t>
                      </a:r>
                      <a:r>
                        <a:rPr lang="" altLang="en-US" sz="2300" dirty="0"/>
                        <a:t>ı</a:t>
                      </a:r>
                      <a:r>
                        <a:rPr lang="en-US" altLang="en-US" sz="2300" dirty="0"/>
                        <a:t>nda bu veriler i</a:t>
                      </a:r>
                      <a:r>
                        <a:rPr lang="" altLang="en-US" sz="2300" dirty="0"/>
                        <a:t>ş</a:t>
                      </a:r>
                      <a:r>
                        <a:rPr lang="en-US" altLang="en-US" sz="2300" dirty="0"/>
                        <a:t>lenerek, simülasyonun parametreleri dinamik bi</a:t>
                      </a:r>
                      <a:r>
                        <a:rPr lang="" altLang="en-US" sz="2300" dirty="0"/>
                        <a:t>ç</a:t>
                      </a:r>
                      <a:r>
                        <a:rPr lang="en-US" altLang="en-US" sz="2300" dirty="0"/>
                        <a:t>imde </a:t>
                      </a:r>
                      <a:r>
                        <a:rPr lang="en-US" altLang="en-US" sz="2300" dirty="0" err="1"/>
                        <a:t>güncellenmektedir</a:t>
                      </a:r>
                      <a:r>
                        <a:rPr lang="en-US" altLang="en-US" sz="2300" dirty="0"/>
                        <a:t>.</a:t>
                      </a:r>
                    </a:p>
                  </a:txBody>
                  <a:tcPr marL="72008" marR="72008" marT="29704" marB="2970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3124160" y="13583285"/>
          <a:ext cx="6120765" cy="60566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2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643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Kaynakça</a:t>
                      </a:r>
                      <a:endParaRPr lang="en-US" sz="2000" dirty="0"/>
                    </a:p>
                  </a:txBody>
                  <a:tcPr marL="72008" marR="72008" marT="29704" marB="29704">
                    <a:solidFill>
                      <a:srgbClr val="433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0195">
                <a:tc>
                  <a:txBody>
                    <a:bodyPr/>
                    <a:lstStyle/>
                    <a:p>
                      <a:pPr algn="just"/>
                      <a:endParaRPr lang="tr-TR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dirty="0"/>
                        <a:t>Arduino. (n.d.). </a:t>
                      </a:r>
                      <a:r>
                        <a:rPr lang="en-US" sz="2000" i="1" dirty="0"/>
                        <a:t>Arduino documentation</a:t>
                      </a:r>
                      <a:r>
                        <a:rPr lang="en-US" sz="2000" dirty="0"/>
                        <a:t>. </a:t>
                      </a:r>
                      <a:r>
                        <a:rPr lang="en-US" sz="2000" dirty="0">
                          <a:hlinkClick r:id="rId4"/>
                        </a:rPr>
                        <a:t>https://docs.arduino.cc/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Arduino. (n.d.). </a:t>
                      </a:r>
                      <a:r>
                        <a:rPr lang="en-US" sz="2000" i="1" dirty="0"/>
                        <a:t>Arduino Nano</a:t>
                      </a:r>
                      <a:r>
                        <a:rPr lang="en-US" sz="2000" dirty="0"/>
                        <a:t>. Arduino Official Store. </a:t>
                      </a:r>
                      <a:r>
                        <a:rPr lang="en-US" sz="2000" dirty="0">
                          <a:hlinkClick r:id="rId5"/>
                        </a:rPr>
                        <a:t>https://store.arduino.cc/products/arduino-nano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Google Developers. (2020). </a:t>
                      </a:r>
                      <a:r>
                        <a:rPr lang="en-US" sz="2000" i="1" dirty="0"/>
                        <a:t>Web Serial API</a:t>
                      </a:r>
                      <a:r>
                        <a:rPr lang="en-US" sz="2000" dirty="0"/>
                        <a:t>. </a:t>
                      </a:r>
                      <a:r>
                        <a:rPr lang="en-US" sz="2000" dirty="0">
                          <a:hlinkClick r:id="rId6"/>
                        </a:rPr>
                        <a:t>https://developer.chrome.com/docs/capabilities/serial/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Hiroshiba</a:t>
                      </a:r>
                      <a:r>
                        <a:rPr lang="en-US" sz="2000" dirty="0"/>
                        <a:t>. (2023). </a:t>
                      </a:r>
                      <a:r>
                        <a:rPr lang="en-US" sz="2000" i="1" dirty="0"/>
                        <a:t>q5.js – GPU Accelerated p5.js-like API</a:t>
                      </a:r>
                      <a:r>
                        <a:rPr lang="en-US" sz="2000" dirty="0"/>
                        <a:t> [GitHub repository]. </a:t>
                      </a:r>
                      <a:r>
                        <a:rPr lang="en-US" sz="2000" dirty="0">
                          <a:hlinkClick r:id="rId7"/>
                        </a:rPr>
                        <a:t>https://github.com/hiroshiba/q5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Kuramoto, Y. (1975). </a:t>
                      </a:r>
                      <a:r>
                        <a:rPr lang="en-US" sz="2000" i="1" dirty="0"/>
                        <a:t>Self-entrainment of a population of coupled nonlinear oscillators</a:t>
                      </a:r>
                      <a:r>
                        <a:rPr lang="en-US" sz="2000" dirty="0"/>
                        <a:t>. In H. Araki (Ed.), </a:t>
                      </a:r>
                      <a:r>
                        <a:rPr lang="en-US" sz="2000" i="1" dirty="0"/>
                        <a:t>International Symposium on Mathematical Problems in Theoretical Physics</a:t>
                      </a:r>
                      <a:r>
                        <a:rPr lang="en-US" sz="2000" dirty="0"/>
                        <a:t> (Lecture Notes in Physics, Vol. 39, pp. 420–422). Springer.</a:t>
                      </a:r>
                    </a:p>
                    <a:p>
                      <a:r>
                        <a:rPr lang="en-US" sz="2000" dirty="0" err="1"/>
                        <a:t>Pomax</a:t>
                      </a:r>
                      <a:r>
                        <a:rPr lang="en-US" sz="2000" dirty="0"/>
                        <a:t>. (2013). </a:t>
                      </a:r>
                      <a:r>
                        <a:rPr lang="en-US" sz="2000" i="1" dirty="0"/>
                        <a:t>A primer on </a:t>
                      </a:r>
                      <a:r>
                        <a:rPr lang="en-US" sz="2000" i="1" dirty="0" err="1"/>
                        <a:t>Bézier</a:t>
                      </a:r>
                      <a:r>
                        <a:rPr lang="en-US" sz="2000" i="1" dirty="0"/>
                        <a:t> curves</a:t>
                      </a:r>
                      <a:r>
                        <a:rPr lang="en-US" sz="2000" dirty="0"/>
                        <a:t>. </a:t>
                      </a:r>
                      <a:r>
                        <a:rPr lang="en-US" sz="2000" dirty="0">
                          <a:hlinkClick r:id="rId8"/>
                        </a:rPr>
                        <a:t>https://pomax.github.io/bezierinfo/</a:t>
                      </a:r>
                      <a:endParaRPr lang="en-US" sz="2000" dirty="0"/>
                    </a:p>
                    <a:p>
                      <a:pPr algn="just"/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8" marR="72008" marT="29704" marB="29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55467"/>
              </p:ext>
            </p:extLst>
          </p:nvPr>
        </p:nvGraphicFramePr>
        <p:xfrm>
          <a:off x="856854" y="12953305"/>
          <a:ext cx="6172200" cy="66868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2814">
                <a:tc>
                  <a:txBody>
                    <a:bodyPr/>
                    <a:lstStyle/>
                    <a:p>
                      <a:pPr marL="0" marR="0" indent="0" algn="ctr" defTabSz="406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2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Analiz</a:t>
                      </a:r>
                      <a:endParaRPr lang="en-US" sz="2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8" marR="72008" marT="29704" marB="29704">
                    <a:solidFill>
                      <a:srgbClr val="433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021">
                <a:tc>
                  <a:txBody>
                    <a:bodyPr/>
                    <a:lstStyle/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 projede toplumsal yap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bir simülasyon ortam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nda metaforik olarak temsil edilmi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tir.</a:t>
                      </a:r>
                    </a:p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birey, </a:t>
                      </a:r>
                      <a:r>
                        <a:rPr lang="en-US" altLang="en-US" sz="22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 osilatör faz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göre renk de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tiren </a:t>
                      </a:r>
                      <a:r>
                        <a:rPr lang="en-US" altLang="en-US" sz="22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daire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ile gösterilmi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tir. Ajanlar birbirine yakla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ığı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nda, aralar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nda Bézier e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rileriyle ifade edilen sosyal ba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 olu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ur. Bu ba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almas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yla, bireylerin olu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turdu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yap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22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zamanla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temsili </a:t>
                      </a:r>
                      <a:r>
                        <a:rPr lang="en-US" altLang="en-US" sz="22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mesh network’e dönü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ür.</a:t>
                      </a:r>
                    </a:p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2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294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bireylerin osilatörleri, Kuramoto algoritmas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sayesinde fazlar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birbirine yakla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 Böylece bireyler aras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mikro düzeydeki etkile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imler, makro öl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ekte senkronize ve kendi kendini düzenleyen bir toplumsal yap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 dönü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ür. Ortaya 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 görsel kompozisyon, toplumun i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leyi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 dair gü</a:t>
                      </a:r>
                      <a:r>
                        <a:rPr lang="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</a:t>
                      </a:r>
                      <a:r>
                        <a:rPr lang="en-US" altLang="en-US" sz="2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lü bir algoritmik metafor sunar.</a:t>
                      </a:r>
                    </a:p>
                  </a:txBody>
                  <a:tcPr marL="72008" marR="72008" marT="29704" marB="29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531" y="536898"/>
            <a:ext cx="2202540" cy="210414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5" y="487999"/>
            <a:ext cx="2282342" cy="2194560"/>
          </a:xfrm>
          <a:prstGeom prst="rect">
            <a:avLst/>
          </a:prstGeom>
        </p:spPr>
      </p:pic>
      <p:pic>
        <p:nvPicPr>
          <p:cNvPr id="5" name="Picture 4" descr="A diagram of a system&#10;&#10;AI-generated content may be incorrect.">
            <a:extLst>
              <a:ext uri="{FF2B5EF4-FFF2-40B4-BE49-F238E27FC236}">
                <a16:creationId xmlns:a16="http://schemas.microsoft.com/office/drawing/2014/main" id="{F4E2C0A0-92BD-5BDA-BB7B-C8E7252D96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38" y="5648998"/>
            <a:ext cx="6077274" cy="11430000"/>
          </a:xfrm>
          <a:prstGeom prst="rect">
            <a:avLst/>
          </a:prstGeom>
        </p:spPr>
      </p:pic>
      <p:pic>
        <p:nvPicPr>
          <p:cNvPr id="15" name="Picture 14" descr="A number and a plus and a plus&#10;&#10;AI-generated content may be incorrect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040" y="18433215"/>
            <a:ext cx="1626789" cy="813395"/>
          </a:xfrm>
          <a:prstGeom prst="rect">
            <a:avLst/>
          </a:prstGeom>
        </p:spPr>
      </p:pic>
      <p:pic>
        <p:nvPicPr>
          <p:cNvPr id="8" name="Picture 7" descr="A blue circuit board with a blue cable&#10;&#10;AI-generated content may be incorrect.">
            <a:extLst>
              <a:ext uri="{FF2B5EF4-FFF2-40B4-BE49-F238E27FC236}">
                <a16:creationId xmlns:a16="http://schemas.microsoft.com/office/drawing/2014/main" id="{443BEC0D-BF41-EAFF-379B-D9B66A6877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49" y="17218103"/>
            <a:ext cx="2234318" cy="2234318"/>
          </a:xfrm>
          <a:prstGeom prst="rect">
            <a:avLst/>
          </a:prstGeom>
        </p:spPr>
      </p:pic>
      <p:pic>
        <p:nvPicPr>
          <p:cNvPr id="12" name="Picture 11" descr="A number and mathematical symbols&#10;&#10;AI-generated content may be incorrect.">
            <a:extLst>
              <a:ext uri="{FF2B5EF4-FFF2-40B4-BE49-F238E27FC236}">
                <a16:creationId xmlns:a16="http://schemas.microsoft.com/office/drawing/2014/main" id="{119A00DC-79F7-BA52-576F-D817E1A1C4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76" y="19034423"/>
            <a:ext cx="3886200" cy="1047750"/>
          </a:xfrm>
          <a:prstGeom prst="rect">
            <a:avLst/>
          </a:prstGeom>
        </p:spPr>
      </p:pic>
      <p:pic>
        <p:nvPicPr>
          <p:cNvPr id="24" name="Picture 23" descr="A wooden box with knobs&#10;&#10;AI-generated content may be incorrect.">
            <a:extLst>
              <a:ext uri="{FF2B5EF4-FFF2-40B4-BE49-F238E27FC236}">
                <a16:creationId xmlns:a16="http://schemas.microsoft.com/office/drawing/2014/main" id="{63444619-59E5-8F1C-7A75-D7C133BF289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02" y="14935171"/>
            <a:ext cx="3243887" cy="2282932"/>
          </a:xfrm>
          <a:prstGeom prst="rect">
            <a:avLst/>
          </a:prstGeom>
        </p:spPr>
      </p:pic>
      <p:pic>
        <p:nvPicPr>
          <p:cNvPr id="32" name="Picture 31" descr="A projection of a spider web&#10;&#10;AI-generated content may be incorrect.">
            <a:extLst>
              <a:ext uri="{FF2B5EF4-FFF2-40B4-BE49-F238E27FC236}">
                <a16:creationId xmlns:a16="http://schemas.microsoft.com/office/drawing/2014/main" id="{0E8A03D4-4F79-BA67-98F2-B8AEB1E23A2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652" y="8734462"/>
            <a:ext cx="6095998" cy="4571999"/>
          </a:xfrm>
          <a:prstGeom prst="rect">
            <a:avLst/>
          </a:prstGeom>
        </p:spPr>
      </p:pic>
      <p:pic>
        <p:nvPicPr>
          <p:cNvPr id="35" name="Picture 34" descr="A pink numbers on a black background&#10;&#10;AI-generated content may be incorrect.">
            <a:extLst>
              <a:ext uri="{FF2B5EF4-FFF2-40B4-BE49-F238E27FC236}">
                <a16:creationId xmlns:a16="http://schemas.microsoft.com/office/drawing/2014/main" id="{5D616519-E319-E9F6-42CC-4B937B5907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28" y="17568325"/>
            <a:ext cx="1636741" cy="74635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1*650"/>
  <p:tag name="TABLE_ENDDRAG_RECT" val="1820*386*481*6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1*476"/>
  <p:tag name="TABLE_ENDDRAG_RECT" val="1820*1069*481*4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899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Template</dc:title>
  <dc:creator>Template.org</dc:creator>
  <cp:keywords>scientific poster template</cp:keywords>
  <cp:lastModifiedBy>Onat Saygi</cp:lastModifiedBy>
  <cp:revision>70</cp:revision>
  <dcterms:created xsi:type="dcterms:W3CDTF">2012-02-02T05:39:00Z</dcterms:created>
  <dcterms:modified xsi:type="dcterms:W3CDTF">2025-06-11T22:51:39Z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426F84EAE6264C449ED3DE89E5C7DF34_13</vt:lpwstr>
  </property>
  <property fmtid="{D5CDD505-2E9C-101B-9397-08002B2CF9AE}" pid="3" name="KSOProductBuildVer">
    <vt:lpwstr>1033-12.2.0.21179</vt:lpwstr>
  </property>
</Properties>
</file>